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1"/>
  </p:notesMasterIdLst>
  <p:sldIdLst>
    <p:sldId id="375" r:id="rId2"/>
    <p:sldId id="368" r:id="rId3"/>
    <p:sldId id="401" r:id="rId4"/>
    <p:sldId id="338" r:id="rId5"/>
    <p:sldId id="341" r:id="rId6"/>
    <p:sldId id="327" r:id="rId7"/>
    <p:sldId id="343" r:id="rId8"/>
    <p:sldId id="328" r:id="rId9"/>
    <p:sldId id="330" r:id="rId10"/>
    <p:sldId id="363" r:id="rId11"/>
    <p:sldId id="358" r:id="rId12"/>
    <p:sldId id="329" r:id="rId13"/>
    <p:sldId id="400" r:id="rId14"/>
    <p:sldId id="260" r:id="rId15"/>
    <p:sldId id="377" r:id="rId16"/>
    <p:sldId id="376" r:id="rId17"/>
    <p:sldId id="397" r:id="rId18"/>
    <p:sldId id="396" r:id="rId19"/>
    <p:sldId id="379" r:id="rId20"/>
    <p:sldId id="380" r:id="rId21"/>
    <p:sldId id="381" r:id="rId22"/>
    <p:sldId id="382" r:id="rId23"/>
    <p:sldId id="386" r:id="rId24"/>
    <p:sldId id="387" r:id="rId25"/>
    <p:sldId id="388" r:id="rId26"/>
    <p:sldId id="390" r:id="rId27"/>
    <p:sldId id="391" r:id="rId28"/>
    <p:sldId id="392" r:id="rId29"/>
    <p:sldId id="36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F5F"/>
    <a:srgbClr val="F8F7FC"/>
    <a:srgbClr val="2D72BE"/>
    <a:srgbClr val="070B12"/>
    <a:srgbClr val="0047A0"/>
    <a:srgbClr val="E3605B"/>
    <a:srgbClr val="FFFFFF"/>
    <a:srgbClr val="FFFDFF"/>
    <a:srgbClr val="00ADD0"/>
    <a:srgbClr val="EE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4F822-9B6C-2312-BC7C-289E6CBD8A83}" v="204" dt="2025-07-20T13:57:47.285"/>
    <p1510:client id="{6FC94FB9-0A6B-4253-B3BE-E28497FA5913}" v="13" dt="2025-07-21T06:43:27.973"/>
    <p1510:client id="{ACAA3603-E3D6-4895-8F10-727493C87641}" v="65" dt="2025-07-21T00:56:35.769"/>
    <p1510:client id="{F2AEC958-FA13-3020-BC15-FF90776EF069}" v="4" dt="2025-07-21T06:39:02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2" d="100"/>
          <a:sy n="152" d="100"/>
        </p:scale>
        <p:origin x="6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E00EF-AEA4-43E2-9451-8F9C59A39471}" type="datetimeFigureOut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83C86-FCDD-4CD4-A668-4DF0BEDE3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3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83C86-FCDD-4CD4-A668-4DF0BEDE3EB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80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83C86-FCDD-4CD4-A668-4DF0BEDE3EB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6045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183C86-FCDD-4CD4-A668-4DF0BEDE3EB5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8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B1E38-39C7-48C4-086A-B6EF68CA5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913856-496C-B1A2-D9C8-F0B2113C5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D845EA-812B-B94C-5F91-4538C5B0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2C56F-BD27-4999-9E6D-D4EACE3DA9F4}" type="datetime1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7CC3D-4E75-B1F8-2261-C9EEA1AA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1B240-7572-2884-ADF8-CC4D01D4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EE7C2-4CFD-C1E6-3632-13EC3CAC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9B1155-E241-263B-AF79-491CBDDA3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A664C-62FC-AE91-4AEB-8FAEB493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F4A19C-72C8-45CA-8E3F-68A7FA345D6C}" type="datetime1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205B3-A98D-6C78-D6F4-825DDC6B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23C234-845E-B13B-0C99-9B2EEA17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2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451ECF-85EC-C955-3B84-54453192B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7F4FAD-DE4B-C65A-B284-2FC60889F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5CBDD-200F-9431-F587-79B0E47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A175B2-010B-4341-954C-5F8F5C70B124}" type="datetime1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C0058-AB3B-AC27-3514-3ABE595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3A7CF-BE0B-8336-2308-D2D59240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7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6E21D-82E6-C9AF-A630-9F90B754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94455-1CD5-40DD-A267-639381E2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68D34-B903-2F96-71AD-0A335A08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B83F9E-22C9-45CA-9E85-070F1D3EF530}" type="datetime1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36989-7205-0872-8F94-F68B3387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82D4-4058-837B-0186-DF1F17F3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93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35CB0-2E64-7E17-7F11-3E336F1A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D50A24-08A9-B9E0-2E86-A56A1D9E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B33A9-AC09-8991-549A-226E174E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278F45-FB3C-4C4D-B89A-7BC3F5F229F6}" type="datetime1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77B79-B6C6-4181-A645-4655A0A5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EF39A-AD25-8789-D43C-8EA119BB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45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B2B1356-24BE-84BC-4DC7-3DE366037E84}"/>
              </a:ext>
            </a:extLst>
          </p:cNvPr>
          <p:cNvSpPr/>
          <p:nvPr userDrawn="1"/>
        </p:nvSpPr>
        <p:spPr>
          <a:xfrm>
            <a:off x="832348" y="226088"/>
            <a:ext cx="11070092" cy="399644"/>
          </a:xfrm>
          <a:custGeom>
            <a:avLst/>
            <a:gdLst>
              <a:gd name="connsiteX0" fmla="*/ 66609 w 11133508"/>
              <a:gd name="connsiteY0" fmla="*/ 0 h 399644"/>
              <a:gd name="connsiteX1" fmla="*/ 11066899 w 11133508"/>
              <a:gd name="connsiteY1" fmla="*/ 0 h 399644"/>
              <a:gd name="connsiteX2" fmla="*/ 11133508 w 11133508"/>
              <a:gd name="connsiteY2" fmla="*/ 66609 h 399644"/>
              <a:gd name="connsiteX3" fmla="*/ 11133508 w 11133508"/>
              <a:gd name="connsiteY3" fmla="*/ 333035 h 399644"/>
              <a:gd name="connsiteX4" fmla="*/ 11066899 w 11133508"/>
              <a:gd name="connsiteY4" fmla="*/ 399644 h 399644"/>
              <a:gd name="connsiteX5" fmla="*/ 613523 w 11133508"/>
              <a:gd name="connsiteY5" fmla="*/ 399644 h 399644"/>
              <a:gd name="connsiteX6" fmla="*/ 516629 w 11133508"/>
              <a:gd name="connsiteY6" fmla="*/ 232586 h 399644"/>
              <a:gd name="connsiteX7" fmla="*/ 419736 w 11133508"/>
              <a:gd name="connsiteY7" fmla="*/ 399644 h 399644"/>
              <a:gd name="connsiteX8" fmla="*/ 66609 w 11133508"/>
              <a:gd name="connsiteY8" fmla="*/ 399644 h 399644"/>
              <a:gd name="connsiteX9" fmla="*/ 0 w 11133508"/>
              <a:gd name="connsiteY9" fmla="*/ 333035 h 399644"/>
              <a:gd name="connsiteX10" fmla="*/ 0 w 11133508"/>
              <a:gd name="connsiteY10" fmla="*/ 66609 h 399644"/>
              <a:gd name="connsiteX11" fmla="*/ 66609 w 11133508"/>
              <a:gd name="connsiteY11" fmla="*/ 0 h 39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33508" h="399644">
                <a:moveTo>
                  <a:pt x="66609" y="0"/>
                </a:moveTo>
                <a:lnTo>
                  <a:pt x="11066899" y="0"/>
                </a:lnTo>
                <a:cubicBezTo>
                  <a:pt x="11103686" y="0"/>
                  <a:pt x="11133508" y="29822"/>
                  <a:pt x="11133508" y="66609"/>
                </a:cubicBezTo>
                <a:lnTo>
                  <a:pt x="11133508" y="333035"/>
                </a:lnTo>
                <a:cubicBezTo>
                  <a:pt x="11133508" y="369822"/>
                  <a:pt x="11103686" y="399644"/>
                  <a:pt x="11066899" y="399644"/>
                </a:cubicBezTo>
                <a:lnTo>
                  <a:pt x="613523" y="399644"/>
                </a:lnTo>
                <a:lnTo>
                  <a:pt x="516629" y="232586"/>
                </a:lnTo>
                <a:lnTo>
                  <a:pt x="419736" y="399644"/>
                </a:lnTo>
                <a:lnTo>
                  <a:pt x="66609" y="399644"/>
                </a:lnTo>
                <a:cubicBezTo>
                  <a:pt x="29822" y="399644"/>
                  <a:pt x="0" y="369822"/>
                  <a:pt x="0" y="333035"/>
                </a:cubicBezTo>
                <a:lnTo>
                  <a:pt x="0" y="66609"/>
                </a:lnTo>
                <a:cubicBezTo>
                  <a:pt x="0" y="29822"/>
                  <a:pt x="29822" y="0"/>
                  <a:pt x="66609" y="0"/>
                </a:cubicBezTo>
                <a:close/>
              </a:path>
            </a:pathLst>
          </a:custGeom>
          <a:solidFill>
            <a:schemeClr val="bg1"/>
          </a:solidFill>
          <a:ln w="92075" cap="rnd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03500" algn="l"/>
              </a:tabLst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30236-B5C8-D9A4-EA14-40915FCDBA70}"/>
              </a:ext>
            </a:extLst>
          </p:cNvPr>
          <p:cNvSpPr/>
          <p:nvPr userDrawn="1"/>
        </p:nvSpPr>
        <p:spPr>
          <a:xfrm>
            <a:off x="1037626" y="520066"/>
            <a:ext cx="635786" cy="1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74F9DA-878E-E86E-075B-62CFB99F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FDAC3C-35A6-415C-9F03-738A6AC328B1}" type="datetime1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EE000A-EE22-ABA9-FA89-DA9EA0B9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EA1F0-774A-3104-2C40-09158642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상징, 원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F494D8-0B43-4288-8718-B3CEFA702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73911"/>
            <a:ext cx="503999" cy="50399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65ECDD4-C7AB-0780-5C56-AF0432547CDE}"/>
              </a:ext>
            </a:extLst>
          </p:cNvPr>
          <p:cNvGrpSpPr/>
          <p:nvPr userDrawn="1"/>
        </p:nvGrpSpPr>
        <p:grpSpPr>
          <a:xfrm>
            <a:off x="965438" y="334122"/>
            <a:ext cx="36002" cy="185944"/>
            <a:chOff x="398695" y="310309"/>
            <a:chExt cx="36002" cy="1859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730A23-15D1-AC6C-BF3C-193DD65B5ED2}"/>
                </a:ext>
              </a:extLst>
            </p:cNvPr>
            <p:cNvSpPr/>
            <p:nvPr/>
          </p:nvSpPr>
          <p:spPr>
            <a:xfrm>
              <a:off x="398697" y="31030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8DF95E-63D4-C269-1A9E-58D5FB253590}"/>
                </a:ext>
              </a:extLst>
            </p:cNvPr>
            <p:cNvSpPr/>
            <p:nvPr/>
          </p:nvSpPr>
          <p:spPr>
            <a:xfrm>
              <a:off x="398696" y="38528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92BD15F-E509-254C-B07E-B9BE6F1576B5}"/>
                </a:ext>
              </a:extLst>
            </p:cNvPr>
            <p:cNvSpPr/>
            <p:nvPr/>
          </p:nvSpPr>
          <p:spPr>
            <a:xfrm>
              <a:off x="398695" y="46025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47220B64-BDC8-944A-0E1A-C71EB0647CDA}"/>
              </a:ext>
            </a:extLst>
          </p:cNvPr>
          <p:cNvSpPr>
            <a:spLocks/>
          </p:cNvSpPr>
          <p:nvPr userDrawn="1"/>
        </p:nvSpPr>
        <p:spPr bwMode="auto">
          <a:xfrm>
            <a:off x="11662598" y="370122"/>
            <a:ext cx="106877" cy="14104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8C980597-6F00-BBCB-9829-8C1C97B2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26" y="321093"/>
            <a:ext cx="10430212" cy="23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099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EA165-3F0A-880B-9371-6CA4FC6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F3832-D575-B192-C9E5-3F5F5AF82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A0875B-5012-C4D4-34DD-64942B1EC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6234D-EC06-5E2E-B205-92424C15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7A0DF1-AEE6-4B0D-89D2-351E7B3EF65C}" type="datetime1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6D4A64-BD06-1C65-8FEE-8AB7FC5A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C033B-08C1-51C2-514D-21FE02EF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09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C80B3-2773-0186-7384-F0AD5CD4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10DF1-53D0-7068-0730-1D1CCBC68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A78ACE-35BC-CE88-0216-E9051C73F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81F8D8-0F51-47D0-BB1F-D8D9CC140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14E3C8-8748-5265-4FD0-09D275710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C317E0-79A6-DDA2-6311-F5CA96E3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3B8C9-630F-4D57-944D-04FD37CECCD3}" type="datetime1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4B9B9B-DE29-812B-D879-30570E55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1069FA-9B24-53DC-4E72-47AB792B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8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BEAC6-B210-057A-EDB2-6820333F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77D0B3-A47C-9147-4B3A-92CAB4BE49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86165A-AC43-4902-9541-874ECD310BA3}" type="datetime1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131659-D086-7B2B-7BDA-2B7B4CA5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A19E18-62FF-7A30-2F06-02E7580C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0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71917-1F20-572F-E94C-A526C068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D9E8E-1032-5491-08E1-2F612B3EA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00DF7-AD67-D88E-48D9-88D790EC2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CD9FBF-F3FA-7658-7936-0D1A2FF0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E6EE6D-2B0E-43A9-87A2-7354CDB998F4}" type="datetime1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A39D0C-3288-26C9-1E44-0431F489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CA71F-AE7D-1B55-21A0-1A87DCD4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90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D7F17-3594-D182-A5C0-437C03D8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4DF7D6-CE8D-00BB-75E2-3478943B7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C66BC9-C6B7-805A-D64F-129BC2727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1EE813-70EE-6511-B077-F5126220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C5944E-0BC8-4FAA-9F94-6B4B05834E10}" type="datetime1">
              <a:rPr lang="ko-KR" altLang="en-US" smtClean="0"/>
              <a:t>2025-09-04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B9F22-5574-7ED4-D06B-C97AF0BD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EAF6C-BEDB-9F84-DFBC-95DABECC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0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상징, 원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D4470C-5E69-55C1-270F-9A78C936D5E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73911"/>
            <a:ext cx="503999" cy="503999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6D54C95-5DE1-BB83-7600-92BCFDA2E6BA}"/>
              </a:ext>
            </a:extLst>
          </p:cNvPr>
          <p:cNvSpPr/>
          <p:nvPr userDrawn="1"/>
        </p:nvSpPr>
        <p:spPr>
          <a:xfrm>
            <a:off x="832348" y="226088"/>
            <a:ext cx="11070092" cy="399644"/>
          </a:xfrm>
          <a:custGeom>
            <a:avLst/>
            <a:gdLst>
              <a:gd name="connsiteX0" fmla="*/ 66609 w 11133508"/>
              <a:gd name="connsiteY0" fmla="*/ 0 h 399644"/>
              <a:gd name="connsiteX1" fmla="*/ 11066899 w 11133508"/>
              <a:gd name="connsiteY1" fmla="*/ 0 h 399644"/>
              <a:gd name="connsiteX2" fmla="*/ 11133508 w 11133508"/>
              <a:gd name="connsiteY2" fmla="*/ 66609 h 399644"/>
              <a:gd name="connsiteX3" fmla="*/ 11133508 w 11133508"/>
              <a:gd name="connsiteY3" fmla="*/ 333035 h 399644"/>
              <a:gd name="connsiteX4" fmla="*/ 11066899 w 11133508"/>
              <a:gd name="connsiteY4" fmla="*/ 399644 h 399644"/>
              <a:gd name="connsiteX5" fmla="*/ 613523 w 11133508"/>
              <a:gd name="connsiteY5" fmla="*/ 399644 h 399644"/>
              <a:gd name="connsiteX6" fmla="*/ 516629 w 11133508"/>
              <a:gd name="connsiteY6" fmla="*/ 232586 h 399644"/>
              <a:gd name="connsiteX7" fmla="*/ 419736 w 11133508"/>
              <a:gd name="connsiteY7" fmla="*/ 399644 h 399644"/>
              <a:gd name="connsiteX8" fmla="*/ 66609 w 11133508"/>
              <a:gd name="connsiteY8" fmla="*/ 399644 h 399644"/>
              <a:gd name="connsiteX9" fmla="*/ 0 w 11133508"/>
              <a:gd name="connsiteY9" fmla="*/ 333035 h 399644"/>
              <a:gd name="connsiteX10" fmla="*/ 0 w 11133508"/>
              <a:gd name="connsiteY10" fmla="*/ 66609 h 399644"/>
              <a:gd name="connsiteX11" fmla="*/ 66609 w 11133508"/>
              <a:gd name="connsiteY11" fmla="*/ 0 h 39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33508" h="399644">
                <a:moveTo>
                  <a:pt x="66609" y="0"/>
                </a:moveTo>
                <a:lnTo>
                  <a:pt x="11066899" y="0"/>
                </a:lnTo>
                <a:cubicBezTo>
                  <a:pt x="11103686" y="0"/>
                  <a:pt x="11133508" y="29822"/>
                  <a:pt x="11133508" y="66609"/>
                </a:cubicBezTo>
                <a:lnTo>
                  <a:pt x="11133508" y="333035"/>
                </a:lnTo>
                <a:cubicBezTo>
                  <a:pt x="11133508" y="369822"/>
                  <a:pt x="11103686" y="399644"/>
                  <a:pt x="11066899" y="399644"/>
                </a:cubicBezTo>
                <a:lnTo>
                  <a:pt x="613523" y="399644"/>
                </a:lnTo>
                <a:lnTo>
                  <a:pt x="516629" y="232586"/>
                </a:lnTo>
                <a:lnTo>
                  <a:pt x="419736" y="399644"/>
                </a:lnTo>
                <a:lnTo>
                  <a:pt x="66609" y="399644"/>
                </a:lnTo>
                <a:cubicBezTo>
                  <a:pt x="29822" y="399644"/>
                  <a:pt x="0" y="369822"/>
                  <a:pt x="0" y="333035"/>
                </a:cubicBezTo>
                <a:lnTo>
                  <a:pt x="0" y="66609"/>
                </a:lnTo>
                <a:cubicBezTo>
                  <a:pt x="0" y="29822"/>
                  <a:pt x="29822" y="0"/>
                  <a:pt x="66609" y="0"/>
                </a:cubicBezTo>
                <a:close/>
              </a:path>
            </a:pathLst>
          </a:custGeom>
          <a:solidFill>
            <a:schemeClr val="bg1"/>
          </a:solidFill>
          <a:ln w="92075" cap="rnd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03500" algn="l"/>
              </a:tabLst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9701EA-CA45-03D3-8629-CACB976B13C7}"/>
              </a:ext>
            </a:extLst>
          </p:cNvPr>
          <p:cNvGrpSpPr/>
          <p:nvPr userDrawn="1"/>
        </p:nvGrpSpPr>
        <p:grpSpPr>
          <a:xfrm>
            <a:off x="965438" y="334122"/>
            <a:ext cx="36002" cy="185944"/>
            <a:chOff x="398695" y="310309"/>
            <a:chExt cx="36002" cy="18594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1659905-6BB4-F77A-C4B2-CD01EE50E9A3}"/>
                </a:ext>
              </a:extLst>
            </p:cNvPr>
            <p:cNvSpPr/>
            <p:nvPr/>
          </p:nvSpPr>
          <p:spPr>
            <a:xfrm>
              <a:off x="398697" y="31030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6276BA2-601C-3FB1-B544-5F1FB3A4C59F}"/>
                </a:ext>
              </a:extLst>
            </p:cNvPr>
            <p:cNvSpPr/>
            <p:nvPr/>
          </p:nvSpPr>
          <p:spPr>
            <a:xfrm>
              <a:off x="398696" y="38528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E75D259-5225-4C37-ABC2-39DA372499A1}"/>
                </a:ext>
              </a:extLst>
            </p:cNvPr>
            <p:cNvSpPr/>
            <p:nvPr/>
          </p:nvSpPr>
          <p:spPr>
            <a:xfrm>
              <a:off x="398695" y="46025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Freeform 9">
            <a:extLst>
              <a:ext uri="{FF2B5EF4-FFF2-40B4-BE49-F238E27FC236}">
                <a16:creationId xmlns:a16="http://schemas.microsoft.com/office/drawing/2014/main" id="{6514361D-8169-AF24-F568-2B5FC5AD42A2}"/>
              </a:ext>
            </a:extLst>
          </p:cNvPr>
          <p:cNvSpPr>
            <a:spLocks/>
          </p:cNvSpPr>
          <p:nvPr userDrawn="1"/>
        </p:nvSpPr>
        <p:spPr bwMode="auto">
          <a:xfrm>
            <a:off x="11662598" y="370122"/>
            <a:ext cx="106877" cy="14104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D4066BA-D2BC-37E9-976A-8204B8EF9F62}"/>
              </a:ext>
            </a:extLst>
          </p:cNvPr>
          <p:cNvSpPr/>
          <p:nvPr userDrawn="1"/>
        </p:nvSpPr>
        <p:spPr>
          <a:xfrm>
            <a:off x="1235851" y="667970"/>
            <a:ext cx="211949" cy="182715"/>
          </a:xfrm>
          <a:prstGeom prst="triangle">
            <a:avLst/>
          </a:prstGeom>
          <a:solidFill>
            <a:schemeClr val="bg1"/>
          </a:solidFill>
          <a:ln w="47625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1DE6459-0E1B-62B4-B07B-EB5555E53206}"/>
              </a:ext>
            </a:extLst>
          </p:cNvPr>
          <p:cNvSpPr/>
          <p:nvPr userDrawn="1"/>
        </p:nvSpPr>
        <p:spPr>
          <a:xfrm>
            <a:off x="209550" y="778044"/>
            <a:ext cx="11756306" cy="5832862"/>
          </a:xfrm>
          <a:prstGeom prst="roundRect">
            <a:avLst>
              <a:gd name="adj" fmla="val 1861"/>
            </a:avLst>
          </a:prstGeom>
          <a:solidFill>
            <a:schemeClr val="bg1"/>
          </a:solidFill>
          <a:ln w="92075" cap="rnd">
            <a:noFill/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68F272-B293-6379-50B0-01D6BCAC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26" y="321093"/>
            <a:ext cx="10430212" cy="23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75170-525C-B88C-2549-1515AC8C0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559" y="1193822"/>
            <a:ext cx="10754289" cy="50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C6AE6-3A65-C287-7112-FF1BCC98D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611900"/>
            <a:ext cx="2743200" cy="239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+mn-lt"/>
              </a:defRPr>
            </a:lvl1pPr>
          </a:lstStyle>
          <a:p>
            <a:fld id="{109C872D-39A9-4065-8BF3-6A613116E2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7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200" i="1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jgcri.github.io/gcam-doc/overview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gfs.net/ngfs-scenarios-portal/" TargetMode="External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pcc.ch/reports/" TargetMode="External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svg"/><Relationship Id="rId4" Type="http://schemas.openxmlformats.org/officeDocument/2006/relationships/image" Target="../media/image10.jpeg"/><Relationship Id="rId9" Type="http://schemas.openxmlformats.org/officeDocument/2006/relationships/image" Target="../media/image13.png"/><Relationship Id="rId14" Type="http://schemas.openxmlformats.org/officeDocument/2006/relationships/image" Target="../media/image1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ML-Ajou/GCAM-Korea" TargetMode="External"/><Relationship Id="rId5" Type="http://schemas.openxmlformats.org/officeDocument/2006/relationships/image" Target="../media/image26.png"/><Relationship Id="rId4" Type="http://schemas.openxmlformats.org/officeDocument/2006/relationships/hyperlink" Target="https://jgcri.github.io/gcam-doc/overview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30.svg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hyperlink" Target="https://ec.europa.eu/newsroom/clima/items/682256" TargetMode="External"/><Relationship Id="rId7" Type="http://schemas.openxmlformats.org/officeDocument/2006/relationships/hyperlink" Target="https://paris-reinforce.eu/sites/default/files/2021-07/D7.3%20-%20Report%20on%20stakeholder%20needs%20and%20research%20capacity%20needed_v1.10R_REVISED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hyperlink" Target="https://www.cmascenter.org/conference/2020/slides/Loughlin_GLIMPSE_CMAS2020.pdf" TargetMode="External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9EC3-FDAD-5008-2635-A7E4EDD2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E82B6-2F0F-6FB8-F71F-495B423A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950" y="942279"/>
            <a:ext cx="10452100" cy="2912171"/>
          </a:xfrm>
          <a:effectLst>
            <a:reflection blurRad="50800" stA="45000" endPos="44000" dir="5400000" sy="-100000" algn="bl" rotWithShape="0"/>
          </a:effectLst>
        </p:spPr>
        <p:txBody>
          <a:bodyPr/>
          <a:lstStyle/>
          <a:p>
            <a:r>
              <a:rPr lang="en-US" altLang="ko-KR" sz="6600" b="1" i="0" dirty="0">
                <a:solidFill>
                  <a:schemeClr val="accent2"/>
                </a:solidFill>
              </a:rPr>
              <a:t>E</a:t>
            </a:r>
            <a:r>
              <a:rPr lang="en-US" altLang="ko-KR" i="0" dirty="0"/>
              <a:t>nvironment and </a:t>
            </a:r>
            <a:r>
              <a:rPr lang="en-US" altLang="ko-KR" b="1" i="0" dirty="0">
                <a:solidFill>
                  <a:schemeClr val="accent2"/>
                </a:solidFill>
              </a:rPr>
              <a:t>R</a:t>
            </a:r>
            <a:r>
              <a:rPr lang="en-US" altLang="ko-KR" i="0" dirty="0"/>
              <a:t>esource</a:t>
            </a:r>
            <a:br>
              <a:rPr lang="en-US" altLang="ko-KR" i="0" dirty="0"/>
            </a:br>
            <a:r>
              <a:rPr lang="en-US" altLang="ko-KR" i="0" dirty="0"/>
              <a:t> </a:t>
            </a:r>
            <a:r>
              <a:rPr lang="en-US" altLang="ko-KR" sz="6600" b="1" i="0" dirty="0">
                <a:solidFill>
                  <a:schemeClr val="accent2"/>
                </a:solidFill>
              </a:rPr>
              <a:t>E</a:t>
            </a:r>
            <a:r>
              <a:rPr lang="en-US" altLang="ko-KR" i="0" dirty="0"/>
              <a:t>conomics</a:t>
            </a:r>
            <a:endParaRPr lang="ko-KR" altLang="en-US" i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3B6547-3B8C-6CD4-91B3-9723EB5A4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83665"/>
            <a:ext cx="9144000" cy="935960"/>
          </a:xfrm>
        </p:spPr>
        <p:txBody>
          <a:bodyPr>
            <a:normAutofit/>
          </a:bodyPr>
          <a:lstStyle/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Lecture - 1</a:t>
            </a:r>
            <a:endParaRPr lang="ko-KR" altLang="en-US" sz="17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5F631-FC1F-A584-173C-4EA4C43A874E}"/>
              </a:ext>
            </a:extLst>
          </p:cNvPr>
          <p:cNvSpPr txBox="1"/>
          <p:nvPr/>
        </p:nvSpPr>
        <p:spPr>
          <a:xfrm>
            <a:off x="2200275" y="5144158"/>
            <a:ext cx="77914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Seungho Jeon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7" name="그림 6" descr="텍스트, 폰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66D5C0-E865-7613-63AD-5D846835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6408811"/>
            <a:ext cx="1461138" cy="3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79408-0F82-93F3-3076-EE9D0A3A7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5CE455-115D-6803-FE04-72E4A0F16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Spatial Analysis of solar PV (Jeon, 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409B4F-1332-581D-73CE-CBD160F9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10</a:t>
            </a:fld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2367831-2B30-EDD9-992E-0E572E473711}"/>
              </a:ext>
            </a:extLst>
          </p:cNvPr>
          <p:cNvGraphicFramePr>
            <a:graphicFrameLocks noGrp="1"/>
          </p:cNvGraphicFramePr>
          <p:nvPr/>
        </p:nvGraphicFramePr>
        <p:xfrm>
          <a:off x="515272" y="941081"/>
          <a:ext cx="7151329" cy="5258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7276">
                  <a:extLst>
                    <a:ext uri="{9D8B030D-6E8A-4147-A177-3AD203B41FA5}">
                      <a16:colId xmlns:a16="http://schemas.microsoft.com/office/drawing/2014/main" val="1625390571"/>
                    </a:ext>
                  </a:extLst>
                </a:gridCol>
                <a:gridCol w="5624053">
                  <a:extLst>
                    <a:ext uri="{9D8B030D-6E8A-4147-A177-3AD203B41FA5}">
                      <a16:colId xmlns:a16="http://schemas.microsoft.com/office/drawing/2014/main" val="826227727"/>
                    </a:ext>
                  </a:extLst>
                </a:gridCol>
              </a:tblGrid>
              <a:tr h="725794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accent2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Research Question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How much solar PV potential is economically usable and utilized?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44136"/>
                  </a:ext>
                </a:extLst>
              </a:tr>
              <a:tr h="6798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u="sng"/>
                        <a:t>Background</a:t>
                      </a:r>
                      <a:endParaRPr lang="ko-KR" altLang="en-US" sz="1400" b="1" u="sng"/>
                    </a:p>
                  </a:txBody>
                  <a:tcPr marL="21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en-US" altLang="ko-KR" sz="1400" b="0" kern="1200" spc="0" baseline="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Gyeonggi-do has the highest electricity demand but a relatively low level of renewable generation</a:t>
                      </a:r>
                      <a:endParaRPr lang="ko-KR" altLang="en-US" sz="1400" b="0" spc="0" baseline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75915"/>
                  </a:ext>
                </a:extLst>
              </a:tr>
              <a:tr h="20538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u="sng" kern="120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Method</a:t>
                      </a:r>
                      <a:endParaRPr lang="ko-KR" altLang="en-US" sz="1400" b="1" u="sng"/>
                    </a:p>
                  </a:txBody>
                  <a:tcPr marL="21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spc="0" baseline="0"/>
                        <a:t>GIS (Geographic Information System) spatial analysis</a:t>
                      </a:r>
                      <a:r>
                        <a:rPr lang="en-US" altLang="ko-KR" sz="1400" b="0" spc="0" baseline="0"/>
                        <a:t> </a:t>
                      </a:r>
                    </a:p>
                    <a:p>
                      <a:pPr marL="0" indent="0"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spc="0" baseline="0"/>
                        <a:t>   based on satellite imagery irradiance data </a:t>
                      </a:r>
                      <a:r>
                        <a:rPr lang="en-US" altLang="ko-KR" sz="1200" b="0" spc="0" baseline="0"/>
                        <a:t>(1.5km raster)</a:t>
                      </a:r>
                      <a:endParaRPr lang="en-US" altLang="ko-KR" sz="1400" b="0" spc="0" baseline="0"/>
                    </a:p>
                    <a:p>
                      <a:pPr marL="171450" indent="-17145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spc="0" baseline="0"/>
                        <a:t>Three-tier PV potential assessment</a:t>
                      </a:r>
                    </a:p>
                    <a:p>
                      <a:pPr marL="0" indent="0">
                        <a:spcAft>
                          <a:spcPts val="5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spc="0" baseline="0"/>
                        <a:t>   </a:t>
                      </a:r>
                      <a:r>
                        <a:rPr lang="en-US" altLang="ko-KR" sz="1200" b="0" spc="0" baseline="0"/>
                        <a:t>(Theoretical &gt; Technical &gt; </a:t>
                      </a:r>
                      <a:r>
                        <a:rPr lang="en-US" altLang="ko-KR" sz="1200" b="1" spc="0" baseline="0"/>
                        <a:t>Market potential</a:t>
                      </a:r>
                      <a:r>
                        <a:rPr lang="en-US" altLang="ko-KR" sz="1200" b="0" spc="0" baseline="0"/>
                        <a:t>)</a:t>
                      </a:r>
                      <a:endParaRPr lang="en-US" altLang="ko-KR" sz="1400" b="0" spc="0" baseline="0"/>
                    </a:p>
                    <a:p>
                      <a:pPr marL="171450" indent="-17145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1" spc="0" baseline="0"/>
                        <a:t>Economic viability</a:t>
                      </a:r>
                      <a:r>
                        <a:rPr lang="en-US" altLang="ko-KR" sz="1400" b="0" spc="0" baseline="0"/>
                        <a:t> based on LCOE vs. SMP (System Marginal Price)+REC (Renewable Energy Certificate) threshold using land prices at grid-level</a:t>
                      </a:r>
                    </a:p>
                    <a:p>
                      <a:pPr marL="171450" indent="-17145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spc="0" baseline="0"/>
                        <a:t>Municipality-level utilization rates assessed </a:t>
                      </a:r>
                      <a:r>
                        <a:rPr lang="en-US" altLang="ko-KR" sz="1200" b="0" spc="0" baseline="0"/>
                        <a:t>(Actual generation ÷ market potential)</a:t>
                      </a:r>
                      <a:endParaRPr lang="en-US" altLang="ko-KR" sz="1400" b="0" spc="0" baseline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7136800"/>
                  </a:ext>
                </a:extLst>
              </a:tr>
              <a:tr h="8032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u="sng" kern="120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 findings</a:t>
                      </a:r>
                      <a:endParaRPr lang="ko-KR" altLang="en-US" sz="1400" b="1" u="sng"/>
                    </a:p>
                  </a:txBody>
                  <a:tcPr marL="21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en-US" altLang="ko-KR" sz="1400" b="0" kern="1200" spc="0" baseline="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Large spatial disparities in utilization rates</a:t>
                      </a:r>
                    </a:p>
                    <a:p>
                      <a:pPr marL="180975" indent="-180975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kern="1200" spc="0" baseline="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Gwangju : 147.1%,  Paju : 2.2%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4386111"/>
                  </a:ext>
                </a:extLst>
              </a:tr>
              <a:tr h="75068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u="sng" kern="120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Implications</a:t>
                      </a:r>
                      <a:endParaRPr lang="ko-KR" altLang="en-US" sz="1400" b="1" u="sng"/>
                    </a:p>
                  </a:txBody>
                  <a:tcPr marL="21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en-US" altLang="ko-KR" sz="1400" b="0" kern="1200" spc="0" baseline="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Policy attention is needed for underutilized but high-potential areas (e.g. Yeonchoen)</a:t>
                      </a:r>
                      <a:endParaRPr lang="en-US" altLang="ko-KR" sz="1400" b="0" spc="0" baseline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358387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655BA67-5C0E-3CF1-1D46-1AF48FF17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5176" y="1209845"/>
            <a:ext cx="1509362" cy="445456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52CC773E-FB17-3F77-44BD-006773C4D621}"/>
              </a:ext>
            </a:extLst>
          </p:cNvPr>
          <p:cNvGrpSpPr/>
          <p:nvPr/>
        </p:nvGrpSpPr>
        <p:grpSpPr>
          <a:xfrm>
            <a:off x="7811532" y="2073542"/>
            <a:ext cx="2731509" cy="599774"/>
            <a:chOff x="9710202" y="2083213"/>
            <a:chExt cx="2731509" cy="59977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E81727A-821C-0414-5FD5-4D302AD21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34058"/>
            <a:stretch>
              <a:fillRect/>
            </a:stretch>
          </p:blipFill>
          <p:spPr>
            <a:xfrm>
              <a:off x="9717431" y="2083213"/>
              <a:ext cx="2724280" cy="429006"/>
            </a:xfrm>
            <a:prstGeom prst="rect">
              <a:avLst/>
            </a:prstGeom>
          </p:spPr>
        </p:pic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4F927FC2-C26B-D0CD-C6C1-FCE327A55364}"/>
                </a:ext>
              </a:extLst>
            </p:cNvPr>
            <p:cNvGrpSpPr/>
            <p:nvPr/>
          </p:nvGrpSpPr>
          <p:grpSpPr>
            <a:xfrm>
              <a:off x="9710202" y="2536287"/>
              <a:ext cx="1663972" cy="146700"/>
              <a:chOff x="9710202" y="2536287"/>
              <a:chExt cx="1663972" cy="1467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04697A0D-4CDE-4590-A212-82CF67D5C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77994" r="48850"/>
              <a:stretch>
                <a:fillRect/>
              </a:stretch>
            </p:blipFill>
            <p:spPr>
              <a:xfrm>
                <a:off x="9980693" y="2539821"/>
                <a:ext cx="1393481" cy="143166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D57D5EDF-CC15-6987-1C56-8DF8D9D59D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" r="10507" b="-1"/>
              <a:stretch>
                <a:fillRect/>
              </a:stretch>
            </p:blipFill>
            <p:spPr>
              <a:xfrm>
                <a:off x="9710202" y="2536287"/>
                <a:ext cx="446223" cy="143165"/>
              </a:xfrm>
              <a:prstGeom prst="rect">
                <a:avLst/>
              </a:prstGeom>
            </p:spPr>
          </p:pic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EFCA8CAF-5DC1-DFED-1E62-7035DCAC9C4B}"/>
              </a:ext>
            </a:extLst>
          </p:cNvPr>
          <p:cNvGrpSpPr/>
          <p:nvPr/>
        </p:nvGrpSpPr>
        <p:grpSpPr>
          <a:xfrm>
            <a:off x="7730759" y="3228715"/>
            <a:ext cx="2411234" cy="792178"/>
            <a:chOff x="9746234" y="3404547"/>
            <a:chExt cx="2107902" cy="69252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292D73D-6A46-4115-2EA5-D277B0DC8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b="48802"/>
            <a:stretch>
              <a:fillRect/>
            </a:stretch>
          </p:blipFill>
          <p:spPr>
            <a:xfrm>
              <a:off x="9758053" y="3404547"/>
              <a:ext cx="1840810" cy="372116"/>
            </a:xfrm>
            <a:prstGeom prst="rect">
              <a:avLst/>
            </a:prstGeom>
          </p:spPr>
        </p:pic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1F801B9-18E5-7241-B84D-36978DDB96E3}"/>
                </a:ext>
              </a:extLst>
            </p:cNvPr>
            <p:cNvGrpSpPr/>
            <p:nvPr/>
          </p:nvGrpSpPr>
          <p:grpSpPr>
            <a:xfrm>
              <a:off x="9746234" y="3788295"/>
              <a:ext cx="2107902" cy="308775"/>
              <a:chOff x="9746234" y="3788295"/>
              <a:chExt cx="2107902" cy="308775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BDECCE49-E46C-77B3-A9F0-8422071B63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59372"/>
              <a:stretch>
                <a:fillRect/>
              </a:stretch>
            </p:blipFill>
            <p:spPr>
              <a:xfrm>
                <a:off x="10013326" y="3801779"/>
                <a:ext cx="1840810" cy="295291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0ABD22FC-469D-BC9F-E67B-9C468C09C3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46234" y="3788295"/>
                <a:ext cx="410749" cy="141542"/>
              </a:xfrm>
              <a:prstGeom prst="rect">
                <a:avLst/>
              </a:prstGeom>
            </p:spPr>
          </p:pic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5B6882-6FB1-22D3-9086-06E5257FD32B}"/>
              </a:ext>
            </a:extLst>
          </p:cNvPr>
          <p:cNvSpPr txBox="1"/>
          <p:nvPr/>
        </p:nvSpPr>
        <p:spPr>
          <a:xfrm>
            <a:off x="7586688" y="4117860"/>
            <a:ext cx="438306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: theoretical potential in Gyeonggi-do (MWh)</a:t>
            </a:r>
          </a:p>
          <a:p>
            <a:r>
              <a:rPr kumimoji="1" lang="ko-KR" altLang="en-US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theoretical potential of each grid cell ( ) (MWh)</a:t>
            </a:r>
          </a:p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: irradiance (MWh/year/100m</a:t>
            </a:r>
            <a:r>
              <a:rPr kumimoji="1" lang="en-US" altLang="ko-KR" sz="1200" baseline="300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2</a:t>
            </a:r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)</a:t>
            </a:r>
          </a:p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: technical potential in Gyeonggi (MWh)</a:t>
            </a:r>
          </a:p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: technical potential of each grid cell ( ) (MWh)</a:t>
            </a:r>
          </a:p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  : panel coverage ratio</a:t>
            </a:r>
            <a:r>
              <a:rPr kumimoji="1" lang="ko-KR" altLang="en-US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(%)</a:t>
            </a:r>
          </a:p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: module efficiency (%)</a:t>
            </a:r>
          </a:p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        : geographically restricted area</a:t>
            </a:r>
          </a:p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             : politically restricted area</a:t>
            </a:r>
          </a:p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  : levelized cost of electricity of each grid cell ( ) (MWh)</a:t>
            </a:r>
          </a:p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: system marginal price (won/kWh)</a:t>
            </a:r>
          </a:p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: renewable energy certificate (won/kWh)</a:t>
            </a:r>
          </a:p>
          <a:p>
            <a:r>
              <a:rPr kumimoji="1" lang="en-US" altLang="ko-KR" sz="120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 : REC weight (unitless)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63D3069-DCF9-3746-5322-72E530F95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813" r="82958" b="38551"/>
          <a:stretch>
            <a:fillRect/>
          </a:stretch>
        </p:blipFill>
        <p:spPr>
          <a:xfrm>
            <a:off x="7659132" y="4193178"/>
            <a:ext cx="182951" cy="13191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2449A04-DFF8-61DC-7C8C-6395546CFB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27" t="72295" r="61986" b="3279"/>
          <a:stretch>
            <a:fillRect/>
          </a:stretch>
        </p:blipFill>
        <p:spPr>
          <a:xfrm>
            <a:off x="10648407" y="4383747"/>
            <a:ext cx="66563" cy="1301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2C4C7A8-73F3-8B80-2EEA-6AD1FE81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2847" t="19807" r="45275" b="28565"/>
          <a:stretch>
            <a:fillRect/>
          </a:stretch>
        </p:blipFill>
        <p:spPr>
          <a:xfrm>
            <a:off x="7680511" y="4372267"/>
            <a:ext cx="137928" cy="1769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C2DFD62-73DB-BDBD-77EF-A389684D1E5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052" t="29174" r="3612" b="27801"/>
          <a:stretch>
            <a:fillRect/>
          </a:stretch>
        </p:blipFill>
        <p:spPr>
          <a:xfrm>
            <a:off x="7643891" y="4579525"/>
            <a:ext cx="182951" cy="162044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50CBC03-6EC9-985A-E392-C1A459E154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588" r="92749" b="58426"/>
          <a:stretch>
            <a:fillRect/>
          </a:stretch>
        </p:blipFill>
        <p:spPr>
          <a:xfrm>
            <a:off x="7698209" y="4751961"/>
            <a:ext cx="143874" cy="11839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7DD3845-6B8E-0142-F6AD-D117D7BA1F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048" t="16529" r="73430" b="50677"/>
          <a:stretch>
            <a:fillRect/>
          </a:stretch>
        </p:blipFill>
        <p:spPr>
          <a:xfrm>
            <a:off x="7666361" y="4901496"/>
            <a:ext cx="143875" cy="20407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9A73FB1-7682-0136-76BD-FF1CF80EA8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27" t="72295" r="61986" b="3279"/>
          <a:stretch>
            <a:fillRect/>
          </a:stretch>
        </p:blipFill>
        <p:spPr>
          <a:xfrm>
            <a:off x="10529343" y="4938448"/>
            <a:ext cx="66563" cy="13016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B74DCF1-9E03-8BEA-25C3-56FA216F982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390" t="20854" r="20039" b="50000"/>
          <a:stretch>
            <a:fillRect/>
          </a:stretch>
        </p:blipFill>
        <p:spPr>
          <a:xfrm>
            <a:off x="7671832" y="5139915"/>
            <a:ext cx="494268" cy="129472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C30BD22-C3C6-B5D7-D43D-2A26AFF1B7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0155" t="19879" b="54216"/>
          <a:stretch>
            <a:fillRect/>
          </a:stretch>
        </p:blipFill>
        <p:spPr>
          <a:xfrm>
            <a:off x="7658453" y="5297224"/>
            <a:ext cx="206053" cy="129472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720551D-7EFC-59E7-EEF6-B380D8C813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452" t="77378" r="48656"/>
          <a:stretch>
            <a:fillRect/>
          </a:stretch>
        </p:blipFill>
        <p:spPr>
          <a:xfrm>
            <a:off x="7643891" y="5463321"/>
            <a:ext cx="846059" cy="14331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6659D380-AD4C-25A9-7A80-4F950EE2B4D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264" t="61391" r="24673" b="21356"/>
          <a:stretch>
            <a:fillRect/>
          </a:stretch>
        </p:blipFill>
        <p:spPr>
          <a:xfrm>
            <a:off x="7643891" y="5671041"/>
            <a:ext cx="1074767" cy="143376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4902CCC-20F7-097C-4F86-8F3BDDD903E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5237" r="85960" b="63060"/>
          <a:stretch>
            <a:fillRect/>
          </a:stretch>
        </p:blipFill>
        <p:spPr>
          <a:xfrm>
            <a:off x="7648519" y="5864862"/>
            <a:ext cx="352482" cy="12429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F4BB6EA-0753-7B70-7246-83D0AB2403E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493" t="79892" r="44417" b="4312"/>
          <a:stretch>
            <a:fillRect/>
          </a:stretch>
        </p:blipFill>
        <p:spPr>
          <a:xfrm>
            <a:off x="7666361" y="6060841"/>
            <a:ext cx="245666" cy="9522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48FF1E5-685E-3F5E-06D5-A87FFC49A86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4447" t="84203" r="30444" b="4450"/>
          <a:stretch>
            <a:fillRect/>
          </a:stretch>
        </p:blipFill>
        <p:spPr>
          <a:xfrm>
            <a:off x="7743903" y="6426067"/>
            <a:ext cx="111252" cy="9755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E8493EE0-BE73-AC87-2BA0-225FB8406F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4327" t="72295" r="61986" b="3279"/>
          <a:stretch>
            <a:fillRect/>
          </a:stretch>
        </p:blipFill>
        <p:spPr>
          <a:xfrm>
            <a:off x="11243013" y="5843971"/>
            <a:ext cx="66563" cy="130168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3C4C944-A7CD-F693-55BC-ECAED7F96F7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411" t="80240" r="2966" b="5035"/>
          <a:stretch>
            <a:fillRect/>
          </a:stretch>
        </p:blipFill>
        <p:spPr>
          <a:xfrm>
            <a:off x="7666362" y="6237644"/>
            <a:ext cx="245666" cy="9767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362C3C2B-C808-24EA-7334-5E1151F06F96}"/>
              </a:ext>
            </a:extLst>
          </p:cNvPr>
          <p:cNvSpPr txBox="1"/>
          <p:nvPr/>
        </p:nvSpPr>
        <p:spPr>
          <a:xfrm>
            <a:off x="7679570" y="904116"/>
            <a:ext cx="23533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0"/>
              <a:t>&lt;Theoretical potential&gt;</a:t>
            </a:r>
            <a:endParaRPr lang="ko-KR" altLang="en-US" sz="12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0D170E-AFB5-937A-4424-DCC40B686B6D}"/>
              </a:ext>
            </a:extLst>
          </p:cNvPr>
          <p:cNvSpPr txBox="1"/>
          <p:nvPr/>
        </p:nvSpPr>
        <p:spPr>
          <a:xfrm>
            <a:off x="7679570" y="1808362"/>
            <a:ext cx="23533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0"/>
              <a:t>&lt;Technical potential&gt;</a:t>
            </a:r>
            <a:endParaRPr lang="ko-KR" altLang="en-US" sz="12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FCB8FD-64CE-31EC-3D96-C6931E9AB042}"/>
              </a:ext>
            </a:extLst>
          </p:cNvPr>
          <p:cNvSpPr txBox="1"/>
          <p:nvPr/>
        </p:nvSpPr>
        <p:spPr>
          <a:xfrm>
            <a:off x="7679570" y="2950038"/>
            <a:ext cx="23533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spc="0"/>
              <a:t>&lt;Market potential&gt;</a:t>
            </a:r>
            <a:endParaRPr lang="ko-KR" altLang="en-US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28E16B-2A98-15B5-6621-3DDB4A901D33}"/>
              </a:ext>
            </a:extLst>
          </p:cNvPr>
          <p:cNvSpPr txBox="1"/>
          <p:nvPr/>
        </p:nvSpPr>
        <p:spPr>
          <a:xfrm>
            <a:off x="0" y="6673483"/>
            <a:ext cx="494091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국립한밭대학교 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2025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학년도 제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차 전임교원 공개채용 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경제학과 자원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에너지 분야 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  승  호</a:t>
            </a:r>
            <a:endParaRPr lang="ko-KR" altLang="en-US" sz="6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308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F7FD80-EE6C-D98D-D936-5E515B62C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Spatial Analysis of solar PV (Jeon, 2025)</a:t>
            </a:r>
            <a:r>
              <a:rPr lang="en-US" altLang="ko-KR" sz="1800"/>
              <a:t>- Solar PV potential in Gyeonggi</a:t>
            </a:r>
            <a:endParaRPr lang="ko-KR" altLang="en-US" sz="15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E42D40-FB3B-3635-3EF0-81556B281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11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CCDC7CD9-B29D-6DDA-C63D-5B0699E6FEAA}"/>
              </a:ext>
            </a:extLst>
          </p:cNvPr>
          <p:cNvGrpSpPr/>
          <p:nvPr/>
        </p:nvGrpSpPr>
        <p:grpSpPr>
          <a:xfrm>
            <a:off x="419536" y="1667130"/>
            <a:ext cx="3495239" cy="4573703"/>
            <a:chOff x="419536" y="1695705"/>
            <a:chExt cx="3495239" cy="4573703"/>
          </a:xfrm>
        </p:grpSpPr>
        <p:pic>
          <p:nvPicPr>
            <p:cNvPr id="32" name="그림 31" descr="지도, 스크린샷, 그래픽 디자인, 다채로움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60489C00-686F-91F6-9C6A-1EAA40B02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45" y="1695705"/>
              <a:ext cx="3303230" cy="4573703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E80A3D-8260-889A-495D-B9E67870D91E}"/>
                </a:ext>
              </a:extLst>
            </p:cNvPr>
            <p:cNvSpPr/>
            <p:nvPr/>
          </p:nvSpPr>
          <p:spPr>
            <a:xfrm>
              <a:off x="566738" y="5831681"/>
              <a:ext cx="871537" cy="176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0E6D44-D9FD-A493-7BED-913FE14E602A}"/>
                </a:ext>
              </a:extLst>
            </p:cNvPr>
            <p:cNvSpPr txBox="1"/>
            <p:nvPr/>
          </p:nvSpPr>
          <p:spPr>
            <a:xfrm>
              <a:off x="419536" y="5807839"/>
              <a:ext cx="857172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spc="0"/>
                <a:t>(MWh/year/m</a:t>
              </a:r>
              <a:r>
                <a:rPr lang="en-US" altLang="ko-KR" sz="700" spc="0" baseline="30000"/>
                <a:t>2</a:t>
              </a:r>
              <a:r>
                <a:rPr lang="en-US" altLang="ko-KR" sz="700" spc="0"/>
                <a:t>)</a:t>
              </a:r>
              <a:endParaRPr lang="ko-KR" altLang="en-US" sz="700"/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80AE26A-B2B3-4A4B-ECBD-84C437809A37}"/>
              </a:ext>
            </a:extLst>
          </p:cNvPr>
          <p:cNvGrpSpPr/>
          <p:nvPr/>
        </p:nvGrpSpPr>
        <p:grpSpPr>
          <a:xfrm>
            <a:off x="4170698" y="1683934"/>
            <a:ext cx="3538100" cy="4573699"/>
            <a:chOff x="3914775" y="1712509"/>
            <a:chExt cx="3538100" cy="4573699"/>
          </a:xfrm>
        </p:grpSpPr>
        <p:pic>
          <p:nvPicPr>
            <p:cNvPr id="33" name="그림 32" descr="텍스트, 스크린샷, 그래픽 디자인, 지도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9EAF54F-8E56-C0DF-8B1A-0A27215B9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47" y="1712509"/>
              <a:ext cx="3303228" cy="4573699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B60F41C-5BB7-38D7-5145-C018B4C6CC5E}"/>
                </a:ext>
              </a:extLst>
            </p:cNvPr>
            <p:cNvSpPr/>
            <p:nvPr/>
          </p:nvSpPr>
          <p:spPr>
            <a:xfrm>
              <a:off x="4118015" y="5831681"/>
              <a:ext cx="871537" cy="200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415D6F-1DA0-3EDC-E2EC-9655FF7F2317}"/>
                </a:ext>
              </a:extLst>
            </p:cNvPr>
            <p:cNvSpPr txBox="1"/>
            <p:nvPr/>
          </p:nvSpPr>
          <p:spPr>
            <a:xfrm>
              <a:off x="3914775" y="5807839"/>
              <a:ext cx="857172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spc="0"/>
                <a:t>(MWh/year/m</a:t>
              </a:r>
              <a:r>
                <a:rPr lang="en-US" altLang="ko-KR" sz="700" spc="0" baseline="30000"/>
                <a:t>2</a:t>
              </a:r>
              <a:r>
                <a:rPr lang="en-US" altLang="ko-KR" sz="700" spc="0"/>
                <a:t>)</a:t>
              </a:r>
              <a:endParaRPr lang="ko-KR" altLang="en-US" sz="700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D875E51-83FB-0E7A-A867-8A190E0108AB}"/>
              </a:ext>
            </a:extLst>
          </p:cNvPr>
          <p:cNvGrpSpPr/>
          <p:nvPr/>
        </p:nvGrpSpPr>
        <p:grpSpPr>
          <a:xfrm>
            <a:off x="8078245" y="1683934"/>
            <a:ext cx="3547017" cy="4556899"/>
            <a:chOff x="7805481" y="1712509"/>
            <a:chExt cx="3547017" cy="4556899"/>
          </a:xfrm>
        </p:grpSpPr>
        <p:pic>
          <p:nvPicPr>
            <p:cNvPr id="34" name="그림 33" descr="스크린샷, 지도, 나무이(가) 표시된 사진&#10;&#10;AI 생성 콘텐츠는 정확하지 않을 수 있습니다.">
              <a:extLst>
                <a:ext uri="{FF2B5EF4-FFF2-40B4-BE49-F238E27FC236}">
                  <a16:creationId xmlns:a16="http://schemas.microsoft.com/office/drawing/2014/main" id="{AC0BA688-A1B4-40C3-FF62-4F0FC9228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1404" y="1712509"/>
              <a:ext cx="3291094" cy="4556899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8AA0F43-6DE4-1C91-897D-D32792633BAA}"/>
                </a:ext>
              </a:extLst>
            </p:cNvPr>
            <p:cNvSpPr/>
            <p:nvPr/>
          </p:nvSpPr>
          <p:spPr>
            <a:xfrm>
              <a:off x="8061404" y="5831681"/>
              <a:ext cx="871537" cy="200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2469E4-9696-1DA0-98F4-35D63838FD73}"/>
                </a:ext>
              </a:extLst>
            </p:cNvPr>
            <p:cNvSpPr txBox="1"/>
            <p:nvPr/>
          </p:nvSpPr>
          <p:spPr>
            <a:xfrm>
              <a:off x="7805481" y="5807839"/>
              <a:ext cx="857172" cy="20005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 spc="0"/>
                <a:t>(MWh/year/m</a:t>
              </a:r>
              <a:r>
                <a:rPr lang="en-US" altLang="ko-KR" sz="700" spc="0" baseline="30000"/>
                <a:t>2</a:t>
              </a:r>
              <a:r>
                <a:rPr lang="en-US" altLang="ko-KR" sz="700" spc="0"/>
                <a:t>)</a:t>
              </a:r>
              <a:endParaRPr lang="ko-KR" altLang="en-US" sz="70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38A2A1D3-B4DE-6B1F-1A44-3949B9D3A07B}"/>
              </a:ext>
            </a:extLst>
          </p:cNvPr>
          <p:cNvSpPr txBox="1"/>
          <p:nvPr/>
        </p:nvSpPr>
        <p:spPr>
          <a:xfrm>
            <a:off x="1161423" y="1147378"/>
            <a:ext cx="2537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0">
                <a:latin typeface="HY헤드라인M" panose="02030600000101010101" pitchFamily="18" charset="-127"/>
                <a:ea typeface="HY헤드라인M" panose="02030600000101010101" pitchFamily="18" charset="-127"/>
              </a:rPr>
              <a:t>Theoretical potential</a:t>
            </a:r>
            <a:endParaRPr lang="ko-KR" altLang="en-US" sz="1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836566-E3CC-7B9B-BFF6-6101C915545B}"/>
              </a:ext>
            </a:extLst>
          </p:cNvPr>
          <p:cNvSpPr txBox="1"/>
          <p:nvPr/>
        </p:nvSpPr>
        <p:spPr>
          <a:xfrm>
            <a:off x="5009079" y="1147378"/>
            <a:ext cx="2537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0">
                <a:latin typeface="HY헤드라인M" panose="02030600000101010101" pitchFamily="18" charset="-127"/>
                <a:ea typeface="HY헤드라인M" panose="02030600000101010101" pitchFamily="18" charset="-127"/>
              </a:rPr>
              <a:t>Technical potential</a:t>
            </a:r>
            <a:endParaRPr lang="ko-KR" altLang="en-US" sz="1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561EF2-D276-FBAD-B364-F0FD20CFB750}"/>
              </a:ext>
            </a:extLst>
          </p:cNvPr>
          <p:cNvSpPr txBox="1"/>
          <p:nvPr/>
        </p:nvSpPr>
        <p:spPr>
          <a:xfrm>
            <a:off x="8806461" y="1147378"/>
            <a:ext cx="25375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spc="0">
                <a:latin typeface="HY헤드라인M" panose="02030600000101010101" pitchFamily="18" charset="-127"/>
                <a:ea typeface="HY헤드라인M" panose="02030600000101010101" pitchFamily="18" charset="-127"/>
              </a:rPr>
              <a:t>Market potential</a:t>
            </a:r>
            <a:endParaRPr lang="ko-KR" altLang="en-US" sz="16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6E27D-FDA7-A651-F7D3-929F4F62CF19}"/>
              </a:ext>
            </a:extLst>
          </p:cNvPr>
          <p:cNvSpPr txBox="1"/>
          <p:nvPr/>
        </p:nvSpPr>
        <p:spPr>
          <a:xfrm>
            <a:off x="2996008" y="6257633"/>
            <a:ext cx="94150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>
                <a:ln w="3175">
                  <a:noFill/>
                </a:ln>
                <a:ea typeface="+mj-ea"/>
              </a:rPr>
              <a:t>Source: Author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717017-8DB0-81DB-08AF-4BA99E9C3FBC}"/>
              </a:ext>
            </a:extLst>
          </p:cNvPr>
          <p:cNvSpPr txBox="1"/>
          <p:nvPr/>
        </p:nvSpPr>
        <p:spPr>
          <a:xfrm>
            <a:off x="6820799" y="6257633"/>
            <a:ext cx="94150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>
                <a:ln w="3175">
                  <a:noFill/>
                </a:ln>
                <a:ea typeface="+mj-ea"/>
              </a:rPr>
              <a:t>Source: Author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A28A60-FA6E-4788-8580-D2826C88517B}"/>
              </a:ext>
            </a:extLst>
          </p:cNvPr>
          <p:cNvSpPr txBox="1"/>
          <p:nvPr/>
        </p:nvSpPr>
        <p:spPr>
          <a:xfrm>
            <a:off x="10719212" y="6257633"/>
            <a:ext cx="941508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>
                <a:ln w="3175">
                  <a:noFill/>
                </a:ln>
                <a:ea typeface="+mj-ea"/>
              </a:rPr>
              <a:t>Source: Author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3172F2-4059-7800-0B98-CF72313C4E66}"/>
              </a:ext>
            </a:extLst>
          </p:cNvPr>
          <p:cNvSpPr txBox="1"/>
          <p:nvPr/>
        </p:nvSpPr>
        <p:spPr>
          <a:xfrm>
            <a:off x="0" y="6673483"/>
            <a:ext cx="494091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국립한밭대학교 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2025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학년도 제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차 전임교원 공개채용 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경제학과 자원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에너지 분야 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  승  호</a:t>
            </a:r>
            <a:endParaRPr lang="ko-KR" altLang="en-US" sz="6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88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EE1362-5AB3-E654-A069-F214B0F3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Bridging environment and energy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6976F6-8E57-4317-3F4C-5A2AAEE47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F0801-7896-C521-E648-4CB2C920DA18}"/>
              </a:ext>
            </a:extLst>
          </p:cNvPr>
          <p:cNvSpPr txBox="1"/>
          <p:nvPr/>
        </p:nvSpPr>
        <p:spPr>
          <a:xfrm>
            <a:off x="441142" y="1488005"/>
            <a:ext cx="11122050" cy="17647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u="sng">
                <a:ln w="3175">
                  <a:noFill/>
                </a:ln>
                <a:ea typeface="+mj-ea"/>
              </a:rPr>
              <a:t>Research Design</a:t>
            </a:r>
          </a:p>
          <a:p>
            <a:pPr marL="92075" indent="-92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 </a:t>
            </a:r>
            <a:r>
              <a:rPr lang="en-US" altLang="ko-KR" sz="1200" b="1"/>
              <a:t>(Background) </a:t>
            </a:r>
            <a:r>
              <a:rPr lang="en-US" altLang="ko-KR" sz="1200"/>
              <a:t>An extended study on the monetary valuation of ecosystem regulating services</a:t>
            </a:r>
          </a:p>
          <a:p>
            <a:pPr marL="92075" indent="-92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/>
              <a:t> (Objective) </a:t>
            </a:r>
            <a:r>
              <a:rPr lang="en-US" altLang="ko-KR" sz="1200"/>
              <a:t>To estimate the cooling effect of green space and the resulting change in electricity demand for cooling under temperature variation</a:t>
            </a:r>
          </a:p>
          <a:p>
            <a:pPr marL="92075" indent="-920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/>
              <a:t> (Data)</a:t>
            </a:r>
          </a:p>
          <a:p>
            <a:pPr marL="411162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/>
              <a:t>Hourly temperature data </a:t>
            </a:r>
            <a:r>
              <a:rPr lang="en-US" altLang="ko-KR" sz="1000"/>
              <a:t>(2004-2024, 77 stations nationwide) </a:t>
            </a:r>
            <a:r>
              <a:rPr lang="en-US" altLang="ko-KR" sz="1200"/>
              <a:t>from ASOS</a:t>
            </a:r>
            <a:r>
              <a:rPr lang="en-US" altLang="ko-KR" sz="1200" baseline="30000"/>
              <a:t>1)</a:t>
            </a:r>
            <a:r>
              <a:rPr lang="en-US" altLang="ko-KR" sz="1200"/>
              <a:t> provided by KMA</a:t>
            </a:r>
            <a:r>
              <a:rPr lang="en-US" altLang="ko-KR" sz="1200" baseline="30000"/>
              <a:t>2)</a:t>
            </a:r>
            <a:r>
              <a:rPr lang="en-US" altLang="ko-KR" sz="1200"/>
              <a:t> retrieved via API</a:t>
            </a:r>
            <a:r>
              <a:rPr lang="en-US" altLang="ko-KR" sz="1200" baseline="30000"/>
              <a:t>3)</a:t>
            </a:r>
            <a:endParaRPr lang="en-US" altLang="ko-KR" sz="1200"/>
          </a:p>
          <a:p>
            <a:pPr marL="411162" indent="-2286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200"/>
              <a:t>Monthly electricity consumption by cities and contract type provided by KEPCO</a:t>
            </a:r>
            <a:r>
              <a:rPr lang="en-US" altLang="ko-KR" sz="1200" baseline="30000"/>
              <a:t>4)</a:t>
            </a:r>
            <a:endParaRPr lang="en-US" altLang="ko-KR" sz="12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8FCB965-4573-08E7-D4A4-B0F24FE02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20" y="3913996"/>
            <a:ext cx="2160000" cy="216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117C69-8CC0-34DC-E683-63470FAA8204}"/>
              </a:ext>
            </a:extLst>
          </p:cNvPr>
          <p:cNvSpPr txBox="1"/>
          <p:nvPr/>
        </p:nvSpPr>
        <p:spPr>
          <a:xfrm>
            <a:off x="4112778" y="3487129"/>
            <a:ext cx="27685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Temperature response function (TRF)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31427DE-0EB4-28D8-B267-9F0D1692E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1435" y="6004307"/>
            <a:ext cx="2453612" cy="3168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6468972-08B8-A254-42F0-480D77019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406" y="4009685"/>
            <a:ext cx="4109904" cy="34846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50AD775D-D453-A666-8A7B-BE2EBD2188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640" t="75767" r="6571" b="9985"/>
          <a:stretch>
            <a:fillRect/>
          </a:stretch>
        </p:blipFill>
        <p:spPr>
          <a:xfrm>
            <a:off x="2396725" y="3922036"/>
            <a:ext cx="588961" cy="65623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AF25D11-CEE1-6A0D-184D-8DF5467E7C13}"/>
              </a:ext>
            </a:extLst>
          </p:cNvPr>
          <p:cNvSpPr/>
          <p:nvPr/>
        </p:nvSpPr>
        <p:spPr>
          <a:xfrm>
            <a:off x="2606139" y="5541978"/>
            <a:ext cx="284382" cy="307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34B9692-E87A-BF31-ECD3-910444F84E23}"/>
              </a:ext>
            </a:extLst>
          </p:cNvPr>
          <p:cNvSpPr txBox="1"/>
          <p:nvPr/>
        </p:nvSpPr>
        <p:spPr>
          <a:xfrm>
            <a:off x="8437627" y="3579462"/>
            <a:ext cx="288327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Electricity demand function</a:t>
            </a:r>
            <a:endParaRPr lang="ko-KR" altLang="en-US" sz="120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6C2D741C-F941-9107-3147-3C6EA80498E0}"/>
              </a:ext>
            </a:extLst>
          </p:cNvPr>
          <p:cNvGrpSpPr/>
          <p:nvPr/>
        </p:nvGrpSpPr>
        <p:grpSpPr>
          <a:xfrm>
            <a:off x="7757069" y="4551333"/>
            <a:ext cx="2495406" cy="1320352"/>
            <a:chOff x="7757069" y="4393601"/>
            <a:chExt cx="2495406" cy="132035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C6695F-EF7C-9581-CA7D-C1AC1273BE93}"/>
                </a:ext>
              </a:extLst>
            </p:cNvPr>
            <p:cNvSpPr txBox="1">
              <a:spLocks/>
            </p:cNvSpPr>
            <p:nvPr/>
          </p:nvSpPr>
          <p:spPr>
            <a:xfrm>
              <a:off x="8189345" y="4393601"/>
              <a:ext cx="2063130" cy="1320352"/>
            </a:xfrm>
            <a:prstGeom prst="rect">
              <a:avLst/>
            </a:prstGeom>
            <a:noFill/>
          </p:spPr>
          <p:txBody>
            <a:bodyPr wrap="square" tIns="36000" bIns="36000" rtlCol="0" anchor="t">
              <a:spAutoFit/>
            </a:bodyPr>
            <a:lstStyle>
              <a:defPPr>
                <a:defRPr lang="en-US"/>
              </a:defPPr>
              <a:lvl1pPr marL="92075" indent="-92075" latinLnBrk="1">
                <a:lnSpc>
                  <a:spcPts val="2000"/>
                </a:lnSpc>
                <a:buClr>
                  <a:schemeClr val="tx1"/>
                </a:buClr>
                <a:buSzPct val="120000"/>
                <a:buFont typeface="Arial" panose="020B0604020202020204" pitchFamily="34" charset="0"/>
                <a:buChar char="•"/>
                <a:defRPr kumimoji="1" sz="1200" spc="-6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Pretendard" panose="02000503000000020004" pitchFamily="50" charset="-127"/>
                </a:defRPr>
              </a:lvl1pPr>
            </a:lstStyle>
            <a:p>
              <a:pPr marL="0" indent="0">
                <a:buNone/>
              </a:pPr>
              <a:r>
                <a:rPr lang="en-US" altLang="ko-KR" sz="1050" spc="0"/>
                <a:t>Monthly electricity sales</a:t>
              </a:r>
            </a:p>
            <a:p>
              <a:pPr marL="0" indent="0">
                <a:buNone/>
              </a:pPr>
              <a:r>
                <a:rPr lang="en-US" altLang="ko-KR" sz="1050" spc="0"/>
                <a:t>Monthly effective days</a:t>
              </a:r>
            </a:p>
            <a:p>
              <a:pPr marL="0" indent="0">
                <a:buNone/>
              </a:pPr>
              <a:r>
                <a:rPr lang="en-US" altLang="ko-KR" sz="1050" spc="0"/>
                <a:t>Real electricity tariff index</a:t>
              </a:r>
            </a:p>
            <a:p>
              <a:pPr marL="0" indent="0">
                <a:buNone/>
              </a:pPr>
              <a:r>
                <a:rPr lang="en-US" altLang="ko-KR" sz="1050" spc="0"/>
                <a:t>Monthly GRDP</a:t>
              </a:r>
            </a:p>
            <a:p>
              <a:pPr marL="0" indent="0">
                <a:buNone/>
              </a:pPr>
              <a:r>
                <a:rPr lang="en-US" altLang="ko-KR" sz="1050" spc="0"/>
                <a:t>Monthly temperature effect</a:t>
              </a:r>
            </a:p>
          </p:txBody>
        </p:sp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47CD2689-F941-7B3C-6721-9E1244513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796" t="1" r="76127" b="57313"/>
            <a:stretch>
              <a:fillRect/>
            </a:stretch>
          </p:blipFill>
          <p:spPr>
            <a:xfrm>
              <a:off x="7852093" y="4516839"/>
              <a:ext cx="373062" cy="148750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69761FD7-9D9C-87D2-EAF6-ED997B145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87976" t="33231" r="6346" b="22579"/>
            <a:stretch>
              <a:fillRect/>
            </a:stretch>
          </p:blipFill>
          <p:spPr>
            <a:xfrm>
              <a:off x="7955983" y="5512441"/>
              <a:ext cx="233362" cy="15398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D816D96-4382-51CB-78E7-401D64B7E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4508" t="55323" r="75874"/>
            <a:stretch>
              <a:fillRect/>
            </a:stretch>
          </p:blipFill>
          <p:spPr>
            <a:xfrm>
              <a:off x="7840980" y="4754535"/>
              <a:ext cx="395287" cy="15568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1E0AEDE2-2281-5A30-39AF-C40F640E5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5757" t="30107" r="42153" b="22475"/>
            <a:stretch>
              <a:fillRect/>
            </a:stretch>
          </p:blipFill>
          <p:spPr>
            <a:xfrm>
              <a:off x="7757069" y="5258259"/>
              <a:ext cx="496889" cy="165237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E8610961-6F8D-8355-6C4E-6E675B36B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71945" t="29342" r="19750" b="21831"/>
            <a:stretch>
              <a:fillRect/>
            </a:stretch>
          </p:blipFill>
          <p:spPr>
            <a:xfrm>
              <a:off x="7894953" y="4999167"/>
              <a:ext cx="341314" cy="170146"/>
            </a:xfrm>
            <a:prstGeom prst="rect">
              <a:avLst/>
            </a:prstGeom>
          </p:spPr>
        </p:pic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173E5889-CF62-A18E-9F1A-EBF10888A0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1517" y="4610926"/>
            <a:ext cx="1863793" cy="464966"/>
          </a:xfrm>
          <a:prstGeom prst="rect">
            <a:avLst/>
          </a:prstGeom>
        </p:spPr>
      </p:pic>
      <p:grpSp>
        <p:nvGrpSpPr>
          <p:cNvPr id="39" name="그룹 38">
            <a:extLst>
              <a:ext uri="{FF2B5EF4-FFF2-40B4-BE49-F238E27FC236}">
                <a16:creationId xmlns:a16="http://schemas.microsoft.com/office/drawing/2014/main" id="{3617B923-D597-518A-D208-06FB17EEC51F}"/>
              </a:ext>
            </a:extLst>
          </p:cNvPr>
          <p:cNvGrpSpPr/>
          <p:nvPr/>
        </p:nvGrpSpPr>
        <p:grpSpPr>
          <a:xfrm>
            <a:off x="7294100" y="1126980"/>
            <a:ext cx="4401407" cy="286778"/>
            <a:chOff x="4257470" y="1643028"/>
            <a:chExt cx="4908313" cy="411215"/>
          </a:xfrm>
        </p:grpSpPr>
        <p:sp>
          <p:nvSpPr>
            <p:cNvPr id="37" name="사각형: 둥근 위쪽 모서리 36">
              <a:extLst>
                <a:ext uri="{FF2B5EF4-FFF2-40B4-BE49-F238E27FC236}">
                  <a16:creationId xmlns:a16="http://schemas.microsoft.com/office/drawing/2014/main" id="{4EFF0790-71E9-823D-3588-1104C8397BDE}"/>
                </a:ext>
              </a:extLst>
            </p:cNvPr>
            <p:cNvSpPr/>
            <p:nvPr/>
          </p:nvSpPr>
          <p:spPr>
            <a:xfrm rot="5400000">
              <a:off x="7553723" y="404417"/>
              <a:ext cx="340852" cy="288326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5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CB4E17-0BCA-6117-DEE8-46814EF494AA}"/>
                </a:ext>
              </a:extLst>
            </p:cNvPr>
            <p:cNvSpPr txBox="1"/>
            <p:nvPr/>
          </p:nvSpPr>
          <p:spPr>
            <a:xfrm>
              <a:off x="6853198" y="1657052"/>
              <a:ext cx="2199130" cy="39719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 algn="ctr">
                <a:defRPr sz="1400" b="0" spc="-60">
                  <a:ln w="3175">
                    <a:noFill/>
                  </a:ln>
                  <a:solidFill>
                    <a:schemeClr val="accent1"/>
                  </a:solidFill>
                  <a:effectLst/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200" spc="-50">
                  <a:solidFill>
                    <a:schemeClr val="bg1"/>
                  </a:solidFill>
                  <a:latin typeface="+mn-ea"/>
                  <a:ea typeface="+mn-ea"/>
                </a:rPr>
                <a:t>Electricity use for cooling</a:t>
              </a:r>
              <a:r>
                <a:rPr lang="ko-KR" altLang="en-US" sz="1200" spc="-50">
                  <a:solidFill>
                    <a:schemeClr val="bg1"/>
                  </a:solidFill>
                  <a:latin typeface="+mn-ea"/>
                  <a:ea typeface="+mn-ea"/>
                </a:rPr>
                <a:t> ↓</a:t>
              </a:r>
            </a:p>
          </p:txBody>
        </p:sp>
        <p:sp>
          <p:nvSpPr>
            <p:cNvPr id="31" name="사각형: 둥근 위쪽 모서리 30">
              <a:extLst>
                <a:ext uri="{FF2B5EF4-FFF2-40B4-BE49-F238E27FC236}">
                  <a16:creationId xmlns:a16="http://schemas.microsoft.com/office/drawing/2014/main" id="{8CFF656F-3D83-B850-7FE4-207FB9674689}"/>
                </a:ext>
              </a:extLst>
            </p:cNvPr>
            <p:cNvSpPr/>
            <p:nvPr/>
          </p:nvSpPr>
          <p:spPr>
            <a:xfrm rot="5400000">
              <a:off x="5986719" y="1217629"/>
              <a:ext cx="340852" cy="1251083"/>
            </a:xfrm>
            <a:prstGeom prst="round2SameRect">
              <a:avLst>
                <a:gd name="adj1" fmla="val 47538"/>
                <a:gd name="adj2" fmla="val 0"/>
              </a:avLst>
            </a:prstGeom>
            <a:solidFill>
              <a:schemeClr val="accent2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50"/>
            </a:p>
          </p:txBody>
        </p:sp>
        <p:sp>
          <p:nvSpPr>
            <p:cNvPr id="33" name="사각형: 둥근 위쪽 모서리 32">
              <a:extLst>
                <a:ext uri="{FF2B5EF4-FFF2-40B4-BE49-F238E27FC236}">
                  <a16:creationId xmlns:a16="http://schemas.microsoft.com/office/drawing/2014/main" id="{A1929494-7E2F-28ED-BE18-E1179C7A115F}"/>
                </a:ext>
              </a:extLst>
            </p:cNvPr>
            <p:cNvSpPr/>
            <p:nvPr/>
          </p:nvSpPr>
          <p:spPr>
            <a:xfrm rot="5400000">
              <a:off x="4887671" y="1042542"/>
              <a:ext cx="340852" cy="160125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spc="-5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86C839-A02B-E281-D46F-228991A3A2AD}"/>
                </a:ext>
              </a:extLst>
            </p:cNvPr>
            <p:cNvSpPr txBox="1"/>
            <p:nvPr/>
          </p:nvSpPr>
          <p:spPr>
            <a:xfrm>
              <a:off x="4257470" y="1648117"/>
              <a:ext cx="1428762" cy="3971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400" b="0" spc="-60">
                  <a:ln w="3175">
                    <a:noFill/>
                  </a:ln>
                  <a:solidFill>
                    <a:schemeClr val="accent1"/>
                  </a:solidFill>
                  <a:effectLst/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200" spc="-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1200" spc="-5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Green space↑</a:t>
              </a:r>
              <a:endParaRPr lang="ko-KR" altLang="en-US" sz="1200" spc="-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B3B7F-AE0A-B644-29F1-C8F7090F5E49}"/>
                </a:ext>
              </a:extLst>
            </p:cNvPr>
            <p:cNvSpPr txBox="1"/>
            <p:nvPr/>
          </p:nvSpPr>
          <p:spPr>
            <a:xfrm>
              <a:off x="5721898" y="1643028"/>
              <a:ext cx="1182696" cy="3971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400" b="0" spc="-60">
                  <a:ln w="3175">
                    <a:noFill/>
                  </a:ln>
                  <a:solidFill>
                    <a:schemeClr val="accent1"/>
                  </a:solidFill>
                  <a:effectLst/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200" spc="-50">
                  <a:solidFill>
                    <a:schemeClr val="bg1"/>
                  </a:solidFill>
                  <a:latin typeface="+mn-ea"/>
                  <a:ea typeface="+mn-ea"/>
                </a:rPr>
                <a:t>Heat ↓</a:t>
              </a:r>
              <a:endParaRPr lang="ko-KR" altLang="en-US" sz="1200" spc="-5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B88A3642-BBAA-F5D1-A9BD-64FB0DAA51CF}"/>
              </a:ext>
            </a:extLst>
          </p:cNvPr>
          <p:cNvSpPr txBox="1"/>
          <p:nvPr/>
        </p:nvSpPr>
        <p:spPr>
          <a:xfrm>
            <a:off x="2172968" y="3948794"/>
            <a:ext cx="797478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b="1" spc="-50">
                <a:ln w="3175">
                  <a:noFill/>
                </a:ln>
                <a:ea typeface="+mj-ea"/>
              </a:rPr>
              <a:t>Heat Mitigation</a:t>
            </a:r>
          </a:p>
          <a:p>
            <a:pPr algn="ctr"/>
            <a:r>
              <a:rPr lang="en-US" altLang="ko-KR" sz="800" b="1" spc="-50">
                <a:ln w="3175">
                  <a:noFill/>
                </a:ln>
                <a:ea typeface="+mj-ea"/>
              </a:rPr>
              <a:t>index</a:t>
            </a:r>
            <a:endParaRPr lang="ko-KR" altLang="en-US" sz="800" b="1" spc="-5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2375D56-B2E2-55F4-C271-B1840BDCE9B9}"/>
              </a:ext>
            </a:extLst>
          </p:cNvPr>
          <p:cNvSpPr txBox="1"/>
          <p:nvPr/>
        </p:nvSpPr>
        <p:spPr>
          <a:xfrm>
            <a:off x="845319" y="3502518"/>
            <a:ext cx="215315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Heat Mitigation impact</a:t>
            </a:r>
          </a:p>
          <a:p>
            <a:pPr algn="ctr"/>
            <a:r>
              <a:rPr lang="en-US" altLang="ko-KR" sz="105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using InVEST</a:t>
            </a:r>
            <a:r>
              <a:rPr lang="en-US" altLang="ko-KR" sz="1050" baseline="3000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*</a:t>
            </a:r>
            <a:r>
              <a:rPr lang="en-US" altLang="ko-KR" sz="105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model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4389E9F-4395-8483-8DEC-C5877589193E}"/>
              </a:ext>
            </a:extLst>
          </p:cNvPr>
          <p:cNvSpPr txBox="1"/>
          <p:nvPr/>
        </p:nvSpPr>
        <p:spPr>
          <a:xfrm>
            <a:off x="-124360" y="6238486"/>
            <a:ext cx="3208588" cy="35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600">
                <a:ln w="3175">
                  <a:noFill/>
                </a:ln>
                <a:ea typeface="+mj-ea"/>
              </a:rPr>
              <a:t>Source: Gyeonggi research institute and National Institute of ecology</a:t>
            </a:r>
          </a:p>
          <a:p>
            <a:pPr algn="r">
              <a:lnSpc>
                <a:spcPct val="150000"/>
              </a:lnSpc>
            </a:pPr>
            <a:r>
              <a:rPr lang="en-US" altLang="ko-KR" sz="600">
                <a:ln w="3175">
                  <a:noFill/>
                </a:ln>
              </a:rPr>
              <a:t>* InVEST model: Integrated Valuation of Ecosystem Services and Tradeoffs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EAEB5E74-9B06-247E-F454-2CDB24B0C2B9}"/>
              </a:ext>
            </a:extLst>
          </p:cNvPr>
          <p:cNvGrpSpPr/>
          <p:nvPr/>
        </p:nvGrpSpPr>
        <p:grpSpPr>
          <a:xfrm>
            <a:off x="3788208" y="4010681"/>
            <a:ext cx="3093098" cy="1988549"/>
            <a:chOff x="3788208" y="4177747"/>
            <a:chExt cx="3093098" cy="198854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1EB93D0-E396-695F-E6FC-020B3C753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45516" y="4177747"/>
              <a:ext cx="2935790" cy="1755938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8A67FC-C1CD-B53E-259A-5482AE320B44}"/>
                </a:ext>
              </a:extLst>
            </p:cNvPr>
            <p:cNvSpPr txBox="1"/>
            <p:nvPr/>
          </p:nvSpPr>
          <p:spPr>
            <a:xfrm>
              <a:off x="4969267" y="5920075"/>
              <a:ext cx="115794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>
                  <a:ln w="3175">
                    <a:noFill/>
                  </a:ln>
                  <a:ea typeface="+mj-ea"/>
                </a:rPr>
                <a:t>temperature</a:t>
              </a:r>
              <a:r>
                <a:rPr lang="ko-KR" altLang="en-US" sz="1000">
                  <a:ln w="3175">
                    <a:noFill/>
                  </a:ln>
                  <a:ea typeface="+mj-ea"/>
                </a:rPr>
                <a:t> </a:t>
              </a:r>
              <a:r>
                <a:rPr lang="en-US" altLang="ko-KR" sz="1000">
                  <a:ln w="3175">
                    <a:noFill/>
                  </a:ln>
                  <a:ea typeface="+mj-ea"/>
                </a:rPr>
                <a:t>(</a:t>
              </a:r>
              <a:r>
                <a:rPr lang="en-US" altLang="ko-KR" sz="1000">
                  <a:ln w="3175">
                    <a:noFill/>
                  </a:ln>
                  <a:latin typeface="맑은 고딕" panose="020B0503020000020004" pitchFamily="50" charset="-127"/>
                  <a:ea typeface="맑은 고딕" panose="020B0503020000020004" pitchFamily="50" charset="-127"/>
                </a:rPr>
                <a:t>℃</a:t>
              </a:r>
              <a:r>
                <a:rPr lang="en-US" altLang="ko-KR" sz="1000">
                  <a:ln w="3175">
                    <a:noFill/>
                  </a:ln>
                  <a:ea typeface="+mj-ea"/>
                </a:rPr>
                <a:t>)</a:t>
              </a:r>
              <a:endParaRPr lang="ko-KR" altLang="en-US" sz="10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3148B3B-B659-7073-374B-26E5C5AB2BDA}"/>
                </a:ext>
              </a:extLst>
            </p:cNvPr>
            <p:cNvSpPr txBox="1"/>
            <p:nvPr/>
          </p:nvSpPr>
          <p:spPr>
            <a:xfrm rot="16200000">
              <a:off x="3625675" y="4932605"/>
              <a:ext cx="57128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00">
                  <a:ln w="3175">
                    <a:noFill/>
                  </a:ln>
                  <a:ea typeface="+mj-ea"/>
                </a:rPr>
                <a:t>TRF</a:t>
              </a:r>
              <a:endParaRPr lang="ko-KR" altLang="en-US" sz="10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7A4075C-D2D0-E5EC-9795-68A5D711181F}"/>
                </a:ext>
              </a:extLst>
            </p:cNvPr>
            <p:cNvSpPr txBox="1"/>
            <p:nvPr/>
          </p:nvSpPr>
          <p:spPr>
            <a:xfrm>
              <a:off x="4073988" y="4177747"/>
              <a:ext cx="1573454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>
                  <a:ln w="3175">
                    <a:noFill/>
                  </a:ln>
                  <a:ea typeface="+mj-ea"/>
                </a:rPr>
                <a:t>City: Suwon,</a:t>
              </a:r>
            </a:p>
            <a:p>
              <a:r>
                <a:rPr lang="en-US" altLang="ko-KR" sz="1000">
                  <a:ln w="3175">
                    <a:noFill/>
                  </a:ln>
                  <a:ea typeface="+mj-ea"/>
                </a:rPr>
                <a:t>Tariff: General service</a:t>
              </a:r>
              <a:endParaRPr lang="ko-KR" altLang="en-US" sz="10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AEE6DDF-5D66-2EAF-A3F2-85348D8E9D76}"/>
                </a:ext>
              </a:extLst>
            </p:cNvPr>
            <p:cNvSpPr txBox="1"/>
            <p:nvPr/>
          </p:nvSpPr>
          <p:spPr>
            <a:xfrm>
              <a:off x="4011143" y="5626088"/>
              <a:ext cx="941508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700">
                  <a:ln w="3175">
                    <a:noFill/>
                  </a:ln>
                  <a:ea typeface="+mj-ea"/>
                </a:rPr>
                <a:t>Source: Author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529442FD-FC26-00B5-B52F-52B50C606D44}"/>
              </a:ext>
            </a:extLst>
          </p:cNvPr>
          <p:cNvSpPr txBox="1"/>
          <p:nvPr/>
        </p:nvSpPr>
        <p:spPr>
          <a:xfrm>
            <a:off x="441142" y="924315"/>
            <a:ext cx="6694131" cy="530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b="0">
                <a:solidFill>
                  <a:schemeClr val="accent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Research Question</a:t>
            </a:r>
          </a:p>
          <a:p>
            <a:pPr lvl="0">
              <a:defRPr/>
            </a:pPr>
            <a:r>
              <a:rPr lang="en-US" altLang="ko-KR" sz="1800" b="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How </a:t>
            </a:r>
            <a:r>
              <a:rPr lang="en-US" altLang="ko-KR">
                <a:latin typeface="HY헤드라인M" panose="02030600000101010101" pitchFamily="18" charset="-127"/>
                <a:ea typeface="HY헤드라인M" panose="02030600000101010101" pitchFamily="18" charset="-127"/>
              </a:rPr>
              <a:t>much electricity can we save by greening our cities?</a:t>
            </a:r>
            <a:endParaRPr lang="en-US" altLang="ko-KR" sz="1800" b="0">
              <a:solidFill>
                <a:schemeClr val="tx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A3CD8A-8928-DAB0-443F-1779460A0433}"/>
              </a:ext>
            </a:extLst>
          </p:cNvPr>
          <p:cNvSpPr txBox="1"/>
          <p:nvPr/>
        </p:nvSpPr>
        <p:spPr>
          <a:xfrm>
            <a:off x="9399697" y="6028767"/>
            <a:ext cx="25205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2563" indent="-182563">
              <a:buAutoNum type="arabicParenR"/>
              <a:tabLst>
                <a:tab pos="182563" algn="l"/>
              </a:tabLst>
            </a:pPr>
            <a:r>
              <a:rPr lang="en-US" altLang="ko-KR" sz="800"/>
              <a:t>ASOS: Automated Synoptic Observing System</a:t>
            </a:r>
          </a:p>
          <a:p>
            <a:pPr marL="182563" indent="-182563">
              <a:buAutoNum type="arabicParenR"/>
              <a:tabLst>
                <a:tab pos="182563" algn="l"/>
              </a:tabLst>
            </a:pPr>
            <a:r>
              <a:rPr lang="en-US" altLang="ko-KR" sz="800"/>
              <a:t>KMA: Korea Meteorological administration</a:t>
            </a:r>
          </a:p>
          <a:p>
            <a:pPr marL="182563" indent="-182563">
              <a:buAutoNum type="arabicParenR"/>
              <a:tabLst>
                <a:tab pos="182563" algn="l"/>
              </a:tabLst>
            </a:pPr>
            <a:r>
              <a:rPr lang="en-US" altLang="ko-KR" sz="800"/>
              <a:t>API: Application Programming Interface</a:t>
            </a:r>
          </a:p>
          <a:p>
            <a:pPr marL="182563" indent="-182563">
              <a:buAutoNum type="arabicParenR"/>
              <a:tabLst>
                <a:tab pos="182563" algn="l"/>
              </a:tabLst>
            </a:pPr>
            <a:r>
              <a:rPr lang="en-US" altLang="ko-KR" sz="800"/>
              <a:t>KEPCO: Korea Electric Power Corporation</a:t>
            </a:r>
            <a:endParaRPr lang="ko-KR" altLang="en-US" sz="800"/>
          </a:p>
        </p:txBody>
      </p:sp>
      <p:sp>
        <p:nvSpPr>
          <p:cNvPr id="47" name="위쪽 화살표 55">
            <a:extLst>
              <a:ext uri="{FF2B5EF4-FFF2-40B4-BE49-F238E27FC236}">
                <a16:creationId xmlns:a16="http://schemas.microsoft.com/office/drawing/2014/main" id="{E6659CE4-DF6D-0899-2CCA-50A1F75F8D18}"/>
              </a:ext>
            </a:extLst>
          </p:cNvPr>
          <p:cNvSpPr/>
          <p:nvPr/>
        </p:nvSpPr>
        <p:spPr>
          <a:xfrm rot="16200000" flipV="1">
            <a:off x="3292325" y="4664581"/>
            <a:ext cx="267174" cy="430199"/>
          </a:xfrm>
          <a:prstGeom prst="upArrow">
            <a:avLst>
              <a:gd name="adj1" fmla="val 56177"/>
              <a:gd name="adj2" fmla="val 68532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lin ang="54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anose="020B0604020202020204" pitchFamily="34" charset="0"/>
            </a:endParaRPr>
          </a:p>
        </p:txBody>
      </p:sp>
      <p:sp>
        <p:nvSpPr>
          <p:cNvPr id="52" name="위쪽 화살표 55">
            <a:extLst>
              <a:ext uri="{FF2B5EF4-FFF2-40B4-BE49-F238E27FC236}">
                <a16:creationId xmlns:a16="http://schemas.microsoft.com/office/drawing/2014/main" id="{2A0F54DA-78C8-7CDB-763C-8DCB135051F4}"/>
              </a:ext>
            </a:extLst>
          </p:cNvPr>
          <p:cNvSpPr/>
          <p:nvPr/>
        </p:nvSpPr>
        <p:spPr>
          <a:xfrm rot="16200000" flipV="1">
            <a:off x="7160513" y="4664581"/>
            <a:ext cx="267174" cy="430199"/>
          </a:xfrm>
          <a:prstGeom prst="upArrow">
            <a:avLst>
              <a:gd name="adj1" fmla="val 56177"/>
              <a:gd name="adj2" fmla="val 68532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tx1">
                  <a:lumMod val="50000"/>
                  <a:lumOff val="50000"/>
                </a:schemeClr>
              </a:gs>
            </a:gsLst>
            <a:lin ang="5400000" scaled="0"/>
            <a:tileRect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1C476-8D39-CFEA-E941-D4D6261DB809}"/>
              </a:ext>
            </a:extLst>
          </p:cNvPr>
          <p:cNvSpPr txBox="1"/>
          <p:nvPr/>
        </p:nvSpPr>
        <p:spPr>
          <a:xfrm>
            <a:off x="0" y="6673483"/>
            <a:ext cx="4940916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국립한밭대학교 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2025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학년도 제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차 전임교원 공개채용 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경제학과 자원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환경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·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에너지 분야 </a:t>
            </a:r>
            <a:r>
              <a:rPr lang="en-US" altLang="ko-KR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| </a:t>
            </a:r>
            <a:r>
              <a:rPr lang="ko-KR" altLang="en-US" sz="600">
                <a:solidFill>
                  <a:schemeClr val="bg2">
                    <a:lumMod val="50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  승  호</a:t>
            </a:r>
            <a:endParaRPr lang="ko-KR" altLang="en-US" sz="60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93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77C8A-9F0F-FC0C-1D76-A3F32B69E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3A045F-2B00-83E6-B256-8A0B61009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수업개요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EC8D9F-C285-F5E4-1C11-93C8B7EF6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638085-6655-CBDE-0744-0787D69186BA}"/>
              </a:ext>
            </a:extLst>
          </p:cNvPr>
          <p:cNvSpPr txBox="1"/>
          <p:nvPr/>
        </p:nvSpPr>
        <p:spPr>
          <a:xfrm>
            <a:off x="678872" y="1038536"/>
            <a:ext cx="10975831" cy="5261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수업 운영 방식</a:t>
            </a:r>
            <a:endParaRPr lang="en-US" altLang="ko-KR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강의 중심의 수업</a:t>
            </a: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수업 중 언제든지 어떤 주제도 질문 가능</a:t>
            </a: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취식 가능 </a:t>
            </a:r>
            <a:r>
              <a:rPr lang="en-US" altLang="ko-KR" sz="1600" spc="-50" dirty="0"/>
              <a:t>(</a:t>
            </a:r>
            <a:r>
              <a:rPr lang="ko-KR" altLang="en-US" sz="1600" spc="-50" dirty="0"/>
              <a:t>냄새만 심하게 안나면</a:t>
            </a:r>
            <a:r>
              <a:rPr lang="en-US" altLang="ko-KR" sz="1600" spc="-50" dirty="0"/>
              <a:t>)</a:t>
            </a:r>
          </a:p>
          <a:p>
            <a:pPr marL="37782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  <a:p>
            <a:pPr>
              <a:lnSpc>
                <a:spcPct val="150000"/>
              </a:lnSpc>
            </a:pPr>
            <a:r>
              <a:rPr lang="ko-KR" altLang="en-US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성적 평가 방법</a:t>
            </a: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:</a:t>
            </a:r>
            <a:r>
              <a:rPr lang="en-US" altLang="ko-KR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상대평가</a:t>
            </a:r>
            <a:endParaRPr lang="en-US" altLang="ko-KR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출석</a:t>
            </a:r>
            <a:r>
              <a:rPr lang="en-US" altLang="ko-KR" sz="1600" spc="-50" dirty="0"/>
              <a:t>: 10%, </a:t>
            </a:r>
            <a:r>
              <a:rPr lang="ko-KR" altLang="en-US" sz="1600" spc="-50" dirty="0"/>
              <a:t>중간고사</a:t>
            </a:r>
            <a:r>
              <a:rPr lang="en-US" altLang="ko-KR" sz="1600" spc="-50" dirty="0"/>
              <a:t>: 45%, </a:t>
            </a:r>
            <a:r>
              <a:rPr lang="ko-KR" altLang="en-US" sz="1600" spc="-50" dirty="0"/>
              <a:t>기말고사 </a:t>
            </a:r>
            <a:r>
              <a:rPr lang="en-US" altLang="ko-KR" sz="1600" spc="-50" dirty="0"/>
              <a:t>45%</a:t>
            </a:r>
          </a:p>
          <a:p>
            <a:pPr marL="37782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문제풀이</a:t>
            </a:r>
            <a:r>
              <a:rPr lang="en-US" altLang="ko-KR" sz="1600" spc="-50" dirty="0"/>
              <a:t> (OX, </a:t>
            </a:r>
            <a:r>
              <a:rPr lang="ko-KR" altLang="en-US" sz="1600" spc="-50" dirty="0"/>
              <a:t>객관식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주관식 포함</a:t>
            </a:r>
            <a:r>
              <a:rPr lang="en-US" altLang="ko-KR" sz="1600" spc="-50" dirty="0"/>
              <a:t>)</a:t>
            </a:r>
          </a:p>
          <a:p>
            <a:pPr marL="92075">
              <a:lnSpc>
                <a:spcPct val="150000"/>
              </a:lnSpc>
            </a:pPr>
            <a:r>
              <a:rPr lang="ko-KR" altLang="en-US" sz="1600" u="sng" spc="-50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　</a:t>
            </a:r>
            <a:endParaRPr lang="en-US" altLang="ko-KR" sz="1600" u="sng" spc="-50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개별 면담</a:t>
            </a:r>
            <a:endParaRPr lang="en-US" altLang="ko-KR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703</a:t>
            </a:r>
            <a:r>
              <a:rPr lang="ko-KR" altLang="en-US" sz="1600" spc="-50" dirty="0"/>
              <a:t>호 노크해서 내가 자리에 있으면 언제든지 환영</a:t>
            </a: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미리 이메일 통해서 약속 잡는 것도 환영</a:t>
            </a: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면담내용은 어떤 내용도 환영</a:t>
            </a: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7814825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3B9D8C-8242-EEE1-56FA-15EBDA1F1EF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6D161C5-DB64-6DD0-C40B-CF7B48678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259198"/>
            <a:ext cx="11007224" cy="1169803"/>
          </a:xfrm>
          <a:effectLst>
            <a:reflection blurRad="50800" stA="45000" endPos="44000" dir="5400000" sy="-100000" algn="bl" rotWithShape="0"/>
          </a:effectLst>
        </p:spPr>
        <p:txBody>
          <a:bodyPr anchor="b"/>
          <a:lstStyle/>
          <a:p>
            <a:r>
              <a:rPr lang="en-US" altLang="ko-KR" b="1" i="0" spc="150" dirty="0">
                <a:solidFill>
                  <a:schemeClr val="accent2"/>
                </a:solidFill>
              </a:rPr>
              <a:t>I</a:t>
            </a:r>
            <a:r>
              <a:rPr lang="en-US" altLang="ko-KR" i="0" spc="150" dirty="0"/>
              <a:t>ntroduction</a:t>
            </a:r>
            <a:endParaRPr lang="ko-KR" altLang="en-US" sz="5400" i="0" spc="15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8F76D0-30A3-FA1B-F97A-0C78EB1E6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82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A8D82-0097-C179-A620-3BFDCD2DA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Positive vs. normative economics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122CC2-A4CB-8C8B-ED93-CAFD82AB5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27800-66DA-3E34-DECC-DF0EA00569DD}"/>
              </a:ext>
            </a:extLst>
          </p:cNvPr>
          <p:cNvSpPr txBox="1"/>
          <p:nvPr/>
        </p:nvSpPr>
        <p:spPr>
          <a:xfrm>
            <a:off x="678872" y="942280"/>
            <a:ext cx="11303578" cy="56770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Positive economics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2075">
              <a:lnSpc>
                <a:spcPct val="150000"/>
              </a:lnSpc>
            </a:pPr>
            <a:r>
              <a:rPr lang="en-US" altLang="ko-KR" sz="1600" spc="-50" dirty="0"/>
              <a:t>The study of explaining and predicting economic phenomena. It identifies causes and effects without making value judgments.</a:t>
            </a:r>
          </a:p>
          <a:p>
            <a:pPr marL="92075">
              <a:lnSpc>
                <a:spcPct val="150000"/>
              </a:lnSpc>
            </a:pPr>
            <a:r>
              <a:rPr lang="en-US" altLang="ko-KR" sz="1600" spc="-50" dirty="0"/>
              <a:t>Example: If a carbon tax is set at 10,000KRW/tCO2, how much will greenhouse gas emissions be reduced?</a:t>
            </a:r>
          </a:p>
          <a:p>
            <a:pPr marL="92075">
              <a:lnSpc>
                <a:spcPct val="150000"/>
              </a:lnSpc>
            </a:pPr>
            <a:endParaRPr lang="en-US" altLang="ko-KR" sz="1600" u="sng" spc="-50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Normative economics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2075">
              <a:lnSpc>
                <a:spcPct val="150000"/>
              </a:lnSpc>
            </a:pPr>
            <a:r>
              <a:rPr lang="en-US" altLang="ko-KR" sz="1600" spc="-50" dirty="0"/>
              <a:t>The study of discussing what is desirable regarding economic policies or situations. It proposes policy directions based on value judgments.</a:t>
            </a:r>
          </a:p>
          <a:p>
            <a:pPr marL="92075">
              <a:lnSpc>
                <a:spcPct val="150000"/>
              </a:lnSpc>
            </a:pPr>
            <a:r>
              <a:rPr lang="en-US" altLang="ko-KR" sz="1600" spc="-50" dirty="0"/>
              <a:t>Example: How high should the carbon tax be raised?</a:t>
            </a:r>
          </a:p>
          <a:p>
            <a:pPr marL="92075">
              <a:lnSpc>
                <a:spcPct val="150000"/>
              </a:lnSpc>
            </a:pPr>
            <a:endParaRPr lang="en-US" altLang="ko-KR" sz="1600" spc="-50" dirty="0"/>
          </a:p>
          <a:p>
            <a:pPr marL="92075"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Positive</a:t>
            </a:r>
            <a:r>
              <a:rPr lang="ko-KR" altLang="en-US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-&gt;</a:t>
            </a:r>
            <a:r>
              <a:rPr lang="ko-KR" altLang="en-US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Normative</a:t>
            </a:r>
            <a:r>
              <a:rPr lang="en-US" altLang="ko-KR" sz="1600" spc="-50" dirty="0"/>
              <a:t>: Constructive discussions are possible only when empirical results exist, which can then serve as a basis for value judgments. </a:t>
            </a:r>
          </a:p>
          <a:p>
            <a:pPr marL="92075">
              <a:lnSpc>
                <a:spcPct val="150000"/>
              </a:lnSpc>
            </a:pPr>
            <a:endParaRPr lang="en-US" altLang="ko-KR" sz="1600" spc="-50" dirty="0"/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Environmental economics in my class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2075">
              <a:lnSpc>
                <a:spcPct val="150000"/>
              </a:lnSpc>
            </a:pPr>
            <a:r>
              <a:rPr lang="en-US" altLang="ko-KR" sz="1600" spc="-50" dirty="0"/>
              <a:t>In this course, we will study environmental economics within the scope of empirical economics.</a:t>
            </a:r>
          </a:p>
        </p:txBody>
      </p:sp>
    </p:spTree>
    <p:extLst>
      <p:ext uri="{BB962C8B-B14F-4D97-AF65-F5344CB8AC3E}">
        <p14:creationId xmlns:p14="http://schemas.microsoft.com/office/powerpoint/2010/main" val="2058940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E53AA-7D50-5F4A-320F-293F3154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is environment economics?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66E9B2-B0DB-FDCD-AA50-636EA4E5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26B103-0BDB-EFC8-6738-366A56F8477A}"/>
              </a:ext>
            </a:extLst>
          </p:cNvPr>
          <p:cNvSpPr txBox="1"/>
          <p:nvPr/>
        </p:nvSpPr>
        <p:spPr>
          <a:xfrm>
            <a:off x="678872" y="1038536"/>
            <a:ext cx="11087678" cy="5261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Microeconomics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2075">
              <a:lnSpc>
                <a:spcPct val="150000"/>
              </a:lnSpc>
            </a:pPr>
            <a:r>
              <a:rPr lang="en-US" altLang="ko-KR" sz="1600" spc="-50" dirty="0"/>
              <a:t>The study of how economic agents make decisions—such as production and consumption—based on their motivations.</a:t>
            </a:r>
          </a:p>
          <a:p>
            <a:pPr marL="92075">
              <a:lnSpc>
                <a:spcPct val="150000"/>
              </a:lnSpc>
            </a:pPr>
            <a:endParaRPr lang="en-US" altLang="ko-KR" sz="1600" u="sng" spc="-50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Macroeconomics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2075">
              <a:lnSpc>
                <a:spcPct val="150000"/>
              </a:lnSpc>
            </a:pPr>
            <a:r>
              <a:rPr lang="en-US" altLang="ko-KR" sz="1600" spc="-50" dirty="0"/>
              <a:t>The study of how macroeconomic variables such as GDP, growth rate, unemployment rate, and interest rate are formed and interact.</a:t>
            </a:r>
          </a:p>
          <a:p>
            <a:pPr marL="92075">
              <a:lnSpc>
                <a:spcPct val="150000"/>
              </a:lnSpc>
            </a:pPr>
            <a:endParaRPr lang="en-US" altLang="ko-KR" sz="1600" spc="-50" dirty="0"/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Environmental economics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92075">
              <a:lnSpc>
                <a:spcPct val="150000"/>
              </a:lnSpc>
            </a:pPr>
            <a:r>
              <a:rPr lang="en-US" altLang="ko-KR" sz="1600" spc="-50" dirty="0"/>
              <a:t>The study of how to develop and manage the natural environment or environmental resources by applying economic principles.</a:t>
            </a:r>
            <a:r>
              <a:rPr lang="ko-KR" altLang="en-US" sz="1600" spc="-50" dirty="0"/>
              <a:t> 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How do economic agents affect the natural environment?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How should government policies or economic institutions be designed to balance human consumption needs with the preservation of natural ecosystems?</a:t>
            </a:r>
          </a:p>
        </p:txBody>
      </p:sp>
    </p:spTree>
    <p:extLst>
      <p:ext uri="{BB962C8B-B14F-4D97-AF65-F5344CB8AC3E}">
        <p14:creationId xmlns:p14="http://schemas.microsoft.com/office/powerpoint/2010/main" val="152177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45874-0A12-493E-A9C8-38C1437AF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0FAA29-F8FE-86C7-FD10-48C4AAED9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Various topics in environmental economics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E89583-A4A0-DA9D-4C70-6F0EE66E6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34B9423-B5DC-0506-9A06-5986231E4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92" y="1471205"/>
            <a:ext cx="4945726" cy="60911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6B2A91B-2FE1-DB34-1A60-2C222B53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603" y="2393950"/>
            <a:ext cx="3579505" cy="23200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2617E05-DAC6-6BEE-3EE8-3DBEDF01E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603" y="3053258"/>
            <a:ext cx="3579505" cy="2754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EACF95-95D7-C2E4-6450-BA37B9728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243" y="1471205"/>
            <a:ext cx="3586989" cy="6091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9B04E76-9F8F-8123-92F3-079E558C1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8932" y="2320933"/>
            <a:ext cx="4177610" cy="45371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2D292B5B-5F40-CCD6-3B16-7E2033CC82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2477" y="3053258"/>
            <a:ext cx="3030520" cy="261659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AE11BB2-E9F0-3F6B-80A1-1C7B0ACA7A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2477" y="5710678"/>
            <a:ext cx="1954942" cy="1198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3875278-A554-CE9C-20F8-143C0D95E4F7}"/>
              </a:ext>
            </a:extLst>
          </p:cNvPr>
          <p:cNvSpPr txBox="1"/>
          <p:nvPr/>
        </p:nvSpPr>
        <p:spPr>
          <a:xfrm>
            <a:off x="6598932" y="5871322"/>
            <a:ext cx="3700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https://www.hkbs.co.kr/news/articleView.html?idxno=804038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DDB3B96-68CD-FDF1-D479-81B84E9D4298}"/>
              </a:ext>
            </a:extLst>
          </p:cNvPr>
          <p:cNvSpPr txBox="1"/>
          <p:nvPr/>
        </p:nvSpPr>
        <p:spPr>
          <a:xfrm>
            <a:off x="637492" y="5871323"/>
            <a:ext cx="3700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/>
              <a:t>https://www.hkbs.co.kr/news/articleView.html?idxno=804644</a:t>
            </a:r>
          </a:p>
        </p:txBody>
      </p:sp>
    </p:spTree>
    <p:extLst>
      <p:ext uri="{BB962C8B-B14F-4D97-AF65-F5344CB8AC3E}">
        <p14:creationId xmlns:p14="http://schemas.microsoft.com/office/powerpoint/2010/main" val="633511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29B47-9E1B-F3E3-185D-5263F51E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Various topics in environmental economics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C868A8-2336-891D-8F8F-AE72C84AC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D268C5-C989-3549-0B43-DF1B4C75EF8B}"/>
              </a:ext>
            </a:extLst>
          </p:cNvPr>
          <p:cNvSpPr txBox="1"/>
          <p:nvPr/>
        </p:nvSpPr>
        <p:spPr>
          <a:xfrm>
            <a:off x="760154" y="2810425"/>
            <a:ext cx="33532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900" dirty="0"/>
              <a:t>https://www.hkbs.co.kr/news/articleView.html?idxno=804655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916BF2E-1455-4C55-8A3B-1182287ED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93" y="1499001"/>
            <a:ext cx="3924000" cy="59252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DECB40D-05B0-AB95-FFCB-6ED6297EF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537" y="2374266"/>
            <a:ext cx="3832106" cy="37601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B6422AC2-748B-D00C-6ADC-53A034703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364" y="1458167"/>
            <a:ext cx="5431569" cy="63336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DCFEB51-EB59-2A33-B48A-62AB19905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9364" y="2290177"/>
            <a:ext cx="4598470" cy="373055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CAE3199-B49D-3932-B382-F9E8D7D03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262" y="3071473"/>
            <a:ext cx="3576673" cy="266029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58ADB1-42EC-8C2C-22FB-0B23AC24D216}"/>
              </a:ext>
            </a:extLst>
          </p:cNvPr>
          <p:cNvSpPr txBox="1"/>
          <p:nvPr/>
        </p:nvSpPr>
        <p:spPr>
          <a:xfrm>
            <a:off x="5790063" y="5871323"/>
            <a:ext cx="37004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/>
              <a:t>https://www.hkbs.co.kr/news/articleView.html?idxno=804652</a:t>
            </a:r>
            <a:endParaRPr lang="ko-KR" altLang="en-US" sz="1000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F8135016-2B32-1E91-35CB-6421555E87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537" y="3429000"/>
            <a:ext cx="3753956" cy="261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99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0A8A9-B3F6-9EF9-EA26-931E0C92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Environmental economics in everyday life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EF89B1-62CE-5B0A-BF11-F8747552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20294-E052-C62E-3DBC-73718D3A05CD}"/>
              </a:ext>
            </a:extLst>
          </p:cNvPr>
          <p:cNvSpPr txBox="1"/>
          <p:nvPr/>
        </p:nvSpPr>
        <p:spPr>
          <a:xfrm>
            <a:off x="678872" y="1038536"/>
            <a:ext cx="10975831" cy="52153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Volume-based Waste Fee System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Before 1995, waste collection fees were charged based on building size or property tax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No economic incentive to reduce waste generation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After 1995, a volume-based waste system was introduced. General waste must be disposed of using designated bags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Since the cost of waste disposal (the price of the designated bags) is proportional to the amount of waste generated, households have an economic incentive to reduce waste.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u="sng" spc="-50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Extended Producer Responsibility </a:t>
            </a: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A system in which producers of products or packaging are required to recycle a certain amount of waste. If they fail to do so, they must pay a recycling fee higher than the actual cost of recycling. 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Congestion Pricing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An increase in automobile use raises road congestion, leading to time loss for travelers and higher fuel consumption.</a:t>
            </a:r>
          </a:p>
        </p:txBody>
      </p:sp>
    </p:spTree>
    <p:extLst>
      <p:ext uri="{BB962C8B-B14F-4D97-AF65-F5344CB8AC3E}">
        <p14:creationId xmlns:p14="http://schemas.microsoft.com/office/powerpoint/2010/main" val="4080588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6BE54-62EC-231B-1C9D-332FC7471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996C0B-27BE-5E57-D8E0-7F726856BA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F7F920-EAAC-CB0A-E2CB-EC9E7A703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C9288F3E-91AA-73D9-4059-8CB2CA161D61}"/>
              </a:ext>
            </a:extLst>
          </p:cNvPr>
          <p:cNvSpPr txBox="1">
            <a:spLocks/>
          </p:cNvSpPr>
          <p:nvPr/>
        </p:nvSpPr>
        <p:spPr>
          <a:xfrm>
            <a:off x="831850" y="3122801"/>
            <a:ext cx="10994390" cy="777487"/>
          </a:xfrm>
          <a:prstGeom prst="rect">
            <a:avLst/>
          </a:prstGeom>
          <a:effectLst>
            <a:reflection blurRad="50800" stA="45000" endPos="44000" dir="5400000" sy="-100000" algn="bl" rotWithShape="0"/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i="1" kern="1200">
                <a:solidFill>
                  <a:schemeClr val="tx1"/>
                </a:solidFill>
                <a:latin typeface="HY헤드라인M" panose="02030600000101010101" pitchFamily="18" charset="-127"/>
                <a:ea typeface="HY헤드라인M" panose="02030600000101010101" pitchFamily="18" charset="-127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4800" i="0" spc="150" dirty="0"/>
              <a:t> Self-introduction</a:t>
            </a:r>
            <a:endParaRPr lang="ko-KR" altLang="en-US" sz="5400" i="0" spc="150" dirty="0"/>
          </a:p>
        </p:txBody>
      </p:sp>
    </p:spTree>
    <p:extLst>
      <p:ext uri="{BB962C8B-B14F-4D97-AF65-F5344CB8AC3E}">
        <p14:creationId xmlns:p14="http://schemas.microsoft.com/office/powerpoint/2010/main" val="2721597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5E0E3D-A421-11C5-7F28-25444AC1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in environmental economics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96A905-8541-5F7D-742D-17AB197F3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34423E-9AE5-ACFF-6BC7-AACA52353564}"/>
              </a:ext>
            </a:extLst>
          </p:cNvPr>
          <p:cNvSpPr txBox="1"/>
          <p:nvPr/>
        </p:nvSpPr>
        <p:spPr>
          <a:xfrm>
            <a:off x="678872" y="1038536"/>
            <a:ext cx="10975831" cy="5030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Market failure and externalities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50" dirty="0"/>
              <a:t>(Public goods)</a:t>
            </a:r>
            <a:r>
              <a:rPr lang="en-US" altLang="ko-KR" sz="1600" spc="-50" dirty="0"/>
              <a:t> Many goods and services in environmental economics have strong public good characteristics</a:t>
            </a:r>
            <a:r>
              <a:rPr lang="en-US" altLang="ko-KR" sz="1600" dirty="0"/>
              <a:t>.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Environmental resources often lack private property rights or are owned collectively.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b="1" spc="-50" dirty="0"/>
              <a:t>(Externalities) </a:t>
            </a:r>
            <a:r>
              <a:rPr lang="en-US" altLang="ko-KR" sz="1600" spc="-50" dirty="0"/>
              <a:t>Actions of an economic agent may unintentionally cause benefits or damages to third parties, but such effects are not reflected in market prices. 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Bees kept by a beekeeper pollinate nearby orchards, increasing fruit production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 factory discharges wastewater into a river, harming downstream fisheries</a:t>
            </a:r>
            <a:endParaRPr lang="en-US" altLang="ko-KR" sz="1600" spc="-50" dirty="0"/>
          </a:p>
          <a:p>
            <a:pPr marL="92075">
              <a:lnSpc>
                <a:spcPct val="150000"/>
              </a:lnSpc>
            </a:pPr>
            <a:endParaRPr lang="en-US" altLang="ko-KR" sz="1600" u="sng" spc="-50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Environmental policy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Leaving environmental resource use entirely to market forces can increase environmental damage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To ensure efficient use of environmental resources, economic incentives should be considered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Levying emission charges on pollutants 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Setting caps on pollutant emissions</a:t>
            </a:r>
          </a:p>
        </p:txBody>
      </p:sp>
    </p:spTree>
    <p:extLst>
      <p:ext uri="{BB962C8B-B14F-4D97-AF65-F5344CB8AC3E}">
        <p14:creationId xmlns:p14="http://schemas.microsoft.com/office/powerpoint/2010/main" val="2003891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1D9EA1-BCB1-13A7-8943-3DBD533D7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Features in environmental economics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ABEAF0-5630-E526-57CA-C43BD36F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C4E7F3-EA10-6A47-8781-17F1292D78E5}"/>
              </a:ext>
            </a:extLst>
          </p:cNvPr>
          <p:cNvSpPr txBox="1"/>
          <p:nvPr/>
        </p:nvSpPr>
        <p:spPr>
          <a:xfrm>
            <a:off x="678872" y="1038536"/>
            <a:ext cx="10975831" cy="35533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Cost-benefit analysis of environmental policy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When implementing environmental policy, both costs and benefits must be evaluated to provide a basis for policymaking</a:t>
            </a:r>
            <a:endParaRPr lang="en-US" altLang="ko-KR" sz="1600" b="1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Unlike market goods, environmental goods often lack explicit prices, making this analysis difficult.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Economic development and environmental preservation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Economic development and environmental preservation were once viewed as conflicting goals.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However, evidence shows that environmental problems are more severe in less-developed countries than in advanced economies.</a:t>
            </a:r>
          </a:p>
        </p:txBody>
      </p:sp>
    </p:spTree>
    <p:extLst>
      <p:ext uri="{BB962C8B-B14F-4D97-AF65-F5344CB8AC3E}">
        <p14:creationId xmlns:p14="http://schemas.microsoft.com/office/powerpoint/2010/main" val="70890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9DE9-F124-8AD1-1B3E-7239D5C1C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AF914A4-7E62-6842-6D5E-D0527C99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668F2F4-C40F-A357-72D8-F7655A994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2995798"/>
            <a:ext cx="7740651" cy="1169803"/>
          </a:xfrm>
          <a:effectLst>
            <a:reflection blurRad="50800" stA="45000" endPos="44000" dir="5400000" sy="-100000" algn="bl" rotWithShape="0"/>
          </a:effectLst>
        </p:spPr>
        <p:txBody>
          <a:bodyPr anchor="b"/>
          <a:lstStyle/>
          <a:p>
            <a:r>
              <a:rPr lang="en-US" altLang="ko-KR" b="1" i="0" spc="150" dirty="0">
                <a:solidFill>
                  <a:schemeClr val="accent2"/>
                </a:solidFill>
                <a:ea typeface="HY헤드라인M" panose="02030600000101010101"/>
              </a:rPr>
              <a:t>E</a:t>
            </a:r>
            <a:r>
              <a:rPr lang="en-US" altLang="ko-KR" i="0" spc="150" dirty="0">
                <a:ea typeface="HY헤드라인M" panose="02030600000101010101"/>
              </a:rPr>
              <a:t>conomics and </a:t>
            </a:r>
            <a:br>
              <a:rPr lang="en-US" altLang="ko-KR" i="0" spc="150" dirty="0">
                <a:ea typeface="HY헤드라인M" panose="02030600000101010101"/>
              </a:rPr>
            </a:br>
            <a:r>
              <a:rPr lang="en-US" altLang="ko-KR" i="0" spc="150" dirty="0">
                <a:ea typeface="HY헤드라인M" panose="02030600000101010101"/>
              </a:rPr>
              <a:t>natural environment</a:t>
            </a:r>
            <a:endParaRPr lang="ko-KR" altLang="en-US" sz="5400" i="0" spc="15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CB45A8B-61E2-6F78-56FC-B6304873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1258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68F4D-1980-8CE0-25FC-1DD646F8F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12C4A5-5B6B-B082-486A-791821F2C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Interrelationship between economy and environment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2310A7-2FCA-3C38-1B5B-B0613F04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F9A69D-97C5-3370-0A90-D0F7D193F1E7}"/>
              </a:ext>
            </a:extLst>
          </p:cNvPr>
          <p:cNvSpPr txBox="1"/>
          <p:nvPr/>
        </p:nvSpPr>
        <p:spPr>
          <a:xfrm>
            <a:off x="678872" y="942280"/>
            <a:ext cx="10975831" cy="576343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Material Balance Approach</a:t>
            </a:r>
            <a:r>
              <a:rPr lang="ko-KR" altLang="en-US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(Kneese et al., 1970)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Households directly consume services from nature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Enjoyment from beautiful landscapes, clean air</a:t>
            </a: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Households also extract various materials and energy from Earth’s natural resources and supply them to the factor market</a:t>
            </a:r>
            <a:endParaRPr lang="en-US" altLang="ko-KR" sz="1600" b="1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 farmer provides labor and land to a food company</a:t>
            </a: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Firms purchase production factors from the factor market, use them as inputs for final products, and supply outputs to the goods market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A food company uses labor and land to produce flour, which is then supplied back to households</a:t>
            </a: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Economic activities generate residuals that are released into nature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Some are absorbed by nature’s assimilative capacity (e.g., composting food waste).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Others remain in the environment as pollutants (e.g., greenhouse gases)</a:t>
            </a: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Types of resources supplied by nature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Renewable resources: Flora and fauna, solar energy, wind energy</a:t>
            </a:r>
            <a:r>
              <a:rPr lang="ko-KR" altLang="en-US" sz="1600" spc="-50" dirty="0"/>
              <a:t> 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Non-renewable resources: Oil, coal, metals</a:t>
            </a: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2157773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F7351-04D3-BD83-8C9C-844D1DBF2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721744-48B5-8408-A63F-E37C479BA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Laws of Thermodynamics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779632-63AD-6204-BA79-3B80C423E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D9939B-ED34-5853-AF08-6694826F8B24}"/>
              </a:ext>
            </a:extLst>
          </p:cNvPr>
          <p:cNvSpPr txBox="1"/>
          <p:nvPr/>
        </p:nvSpPr>
        <p:spPr>
          <a:xfrm>
            <a:off x="678872" y="1038536"/>
            <a:ext cx="10975831" cy="46613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First Law of Thermodynamics: Law of Conservation of Energy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Energy can change its form, but its total amount does not change.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Materials or energy extracted from nature can be temporarily delayed through recycling or reuse, but they are ultimately converted into the same amount of waste and returned to nature.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Second Law of Thermodynamics: Law of Increase of Entropy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Entropy always increases or is maintained. Heat flows from a high temperature to a low temperature.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Hot coffee cools down on its own, but cold coffee does not get hot on its own.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(Types of resources) Resources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supplied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by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nature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can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be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classified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into two types.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Renewable resources: animals and plants, solar, wind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Non-renewable resources: oil, coal, metals</a:t>
            </a:r>
          </a:p>
          <a:p>
            <a:pPr marL="549275" lvl="1">
              <a:lnSpc>
                <a:spcPct val="150000"/>
              </a:lnSpc>
            </a:pP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1401731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23805B-DC00-C94B-B011-ADCA509EF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Basic Terminology Related to Environmental Pollution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F0DACC-065D-A587-10FB-3BDBB630E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DA18B9-D750-8952-4398-841872D83DF4}"/>
              </a:ext>
            </a:extLst>
          </p:cNvPr>
          <p:cNvSpPr txBox="1"/>
          <p:nvPr/>
        </p:nvSpPr>
        <p:spPr>
          <a:xfrm>
            <a:off x="678872" y="1038536"/>
            <a:ext cx="10975831" cy="44815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Environmental quality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spc="-50" dirty="0"/>
              <a:t>Expresses the qualitative state of the natural environment. It is a very broad concept that includes pollution levels, natural scenery, etc. 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spc="-50" dirty="0"/>
          </a:p>
          <a:p>
            <a:pPr>
              <a:lnSpc>
                <a:spcPct val="150000"/>
              </a:lnSpc>
            </a:pPr>
            <a:r>
              <a:rPr lang="en-US" altLang="ko-KR" sz="11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Residuals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spc="-50" dirty="0"/>
              <a:t>Materials remaining after the production or consumption process of an output.  (Industrial waste: materials remaining from the production process, household waste: materials remaining from the consumption process)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spc="-50" dirty="0"/>
          </a:p>
          <a:p>
            <a:pPr>
              <a:lnSpc>
                <a:spcPct val="150000"/>
              </a:lnSpc>
            </a:pPr>
            <a:r>
              <a:rPr lang="en-US" altLang="ko-KR" sz="11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Pollutant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100" spc="-50" dirty="0"/>
              <a:t>A substance or energy that degrades environmental quality when released into nature. 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spc="-50" dirty="0"/>
          </a:p>
          <a:p>
            <a:pPr>
              <a:lnSpc>
                <a:spcPct val="150000"/>
              </a:lnSpc>
            </a:pPr>
            <a:r>
              <a:rPr lang="en-US" altLang="ko-KR" sz="11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Emission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spc="-50" dirty="0"/>
              <a:t>The amount of pollutants among residuals that have been released into nature. </a:t>
            </a:r>
          </a:p>
          <a:p>
            <a:pPr marL="92075">
              <a:lnSpc>
                <a:spcPct val="150000"/>
              </a:lnSpc>
            </a:pPr>
            <a:endParaRPr lang="en-US" altLang="ko-KR" sz="500" spc="-50" dirty="0"/>
          </a:p>
          <a:p>
            <a:pPr>
              <a:lnSpc>
                <a:spcPct val="150000"/>
              </a:lnSpc>
            </a:pPr>
            <a:r>
              <a:rPr lang="en-US" altLang="ko-KR" sz="11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Sources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spc="-50" dirty="0"/>
              <a:t>The location where pollutants are emitted (e.g., factories, automobiles, landfills)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spc="-50" dirty="0"/>
          </a:p>
          <a:p>
            <a:pPr>
              <a:lnSpc>
                <a:spcPct val="150000"/>
              </a:lnSpc>
            </a:pPr>
            <a:r>
              <a:rPr lang="en-US" altLang="ko-KR" sz="11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Damages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spc="-50" dirty="0"/>
              <a:t>The negative effects of environmental pollution on people and ecosystems (deterioration of human health, extinction of flora and fauna (animals and plants)). 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500" spc="-50" dirty="0"/>
          </a:p>
          <a:p>
            <a:pPr>
              <a:lnSpc>
                <a:spcPct val="150000"/>
              </a:lnSpc>
            </a:pPr>
            <a:r>
              <a:rPr lang="en-US" altLang="ko-KR" sz="1100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Environmental medium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050" spc="-50" dirty="0"/>
              <a:t>Elements that constitute the natural environment (e.g., land, water, air). </a:t>
            </a: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3010131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570D28-66AA-4AA0-273F-3A936029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 of Pollutants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6CD377-3BA0-AD10-646A-75B3FB56E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4EE817-E8FC-C59A-4927-87F4ECB3DD48}"/>
              </a:ext>
            </a:extLst>
          </p:cNvPr>
          <p:cNvSpPr txBox="1"/>
          <p:nvPr/>
        </p:nvSpPr>
        <p:spPr>
          <a:xfrm>
            <a:off x="678872" y="1038536"/>
            <a:ext cx="10975831" cy="42920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Accumulative and Non-accumulative Pollutants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Classified according to whether they remain and accumulate for a long time after being released into nature, or disappear.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Accumulative pollutants: carbon dioxide, methane, lead, heavy metals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Non-accumulative pollutants: noise, bad smell, light pollution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Self-regulating ability of Ecosystems</a:t>
            </a: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Nature has the ability to absorb and break down a certain amount of pollutants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When pollutants are emitted beyond the self-regulating ability of the ecosystem, they accumulate in nature.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Climate change is caused by carbon emissions consistently exceeding carbon absorption. 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The situation where carbon emissions and carbon absorption are equal is called carbon neutrality.</a:t>
            </a:r>
          </a:p>
        </p:txBody>
      </p:sp>
    </p:spTree>
    <p:extLst>
      <p:ext uri="{BB962C8B-B14F-4D97-AF65-F5344CB8AC3E}">
        <p14:creationId xmlns:p14="http://schemas.microsoft.com/office/powerpoint/2010/main" val="3739743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D05D5-86F6-2BC9-81AE-42715B648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03F25-3545-8E73-414E-AF7B140E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 of Pollutants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338E92-740E-2F85-B555-68FCA2E99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D0EE8B-0BE9-E535-6A5E-0B57AFA761FB}"/>
              </a:ext>
            </a:extLst>
          </p:cNvPr>
          <p:cNvSpPr txBox="1"/>
          <p:nvPr/>
        </p:nvSpPr>
        <p:spPr>
          <a:xfrm>
            <a:off x="678872" y="1038536"/>
            <a:ext cx="10975831" cy="37841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Local, Regional, and Transboundary Pollutants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(Local) Pollutants that affect only the vicinity of a specific area.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carbon monoxide (CO) from cars and heating boilers shows high concentrations only nearby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(Regional) Pollutants that affect urban or metropolitan areas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Acid rain is mainly caused by substances like SO</a:t>
            </a:r>
            <a:r>
              <a:rPr lang="en-US" altLang="ko-KR" sz="1600" spc="-50" baseline="-25000" dirty="0"/>
              <a:t>2</a:t>
            </a:r>
            <a:r>
              <a:rPr lang="en-US" altLang="ko-KR" sz="1600" spc="-50" dirty="0"/>
              <a:t> and NOx, and it travels more than several hundred kilometers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A case where acid rain falls in Daejeon due to pollutants emitted by vehicles driving in Seoul.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(Transboundary) Pollutants that cross borders and affect other countries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the case of yellow dust originating from the Gobi Desert in Mongolia and affecting Korea and Japan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Greenhouse gases are causing climate change across the entire planet. 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3285578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90DC4-8ABB-E8F2-684B-FD38546A4F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EE5785-EBE4-CC66-1490-8AD7930E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 </a:t>
            </a:r>
            <a:r>
              <a:rPr lang="en-US" altLang="ko-KR"/>
              <a:t>of Pollutants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3522AC-DFB3-783F-7A72-9C0E6C9E3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E75C60-93FC-E4A6-C452-286E27A8FB46}"/>
              </a:ext>
            </a:extLst>
          </p:cNvPr>
          <p:cNvSpPr txBox="1"/>
          <p:nvPr/>
        </p:nvSpPr>
        <p:spPr>
          <a:xfrm>
            <a:off x="678872" y="816286"/>
            <a:ext cx="10975831" cy="58155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Land pollutants and Global pollutants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(Land) Pollutants that accumulate on the surface and destroy the environment.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(Global) Pollutants that accumulate in the atmosphere and destroy the environment of the entire planet.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000" spc="-50" dirty="0"/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Point source and Nonpoint source</a:t>
            </a:r>
            <a:r>
              <a:rPr lang="ko-KR" altLang="en-US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Pollutants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(Point source) Cases where pollutants are emitted through a single point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air pollutants from factory smokestacks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discharge of cooling water from power plants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(Nonpoint Source Pollutants) Cases where pollutants are emitted from a wide area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nitrogen and phosphorus washed away by rainwater from farmland (components of fertilizers and pesticides) 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soil runoff from forests</a:t>
            </a:r>
          </a:p>
          <a:p>
            <a:pPr marL="549275" lvl="1">
              <a:lnSpc>
                <a:spcPct val="150000"/>
              </a:lnSpc>
            </a:pPr>
            <a:endParaRPr lang="en-US" altLang="ko-KR" sz="1000" spc="-50" dirty="0"/>
          </a:p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Continuous and Intermittent Pollution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(Continuous) Cases where pollutants are emitted steadily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(power plant operation, car traffic)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spc="-50" dirty="0"/>
              <a:t>(Intermittent) Cases where pollutants are emitted irregularly and intermittently (radioactive leakage due to an accident, oil tanker accident)</a:t>
            </a:r>
          </a:p>
        </p:txBody>
      </p:sp>
    </p:spTree>
    <p:extLst>
      <p:ext uri="{BB962C8B-B14F-4D97-AF65-F5344CB8AC3E}">
        <p14:creationId xmlns:p14="http://schemas.microsoft.com/office/powerpoint/2010/main" val="1552955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8B0EB-74B1-B51C-A4E6-7DD41C0B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24993C-D1C3-8436-D8C1-21698BE6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1A9577-CCBA-F474-5E82-99100C45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34292"/>
          </a:xfrm>
          <a:effectLst>
            <a:reflection blurRad="50800" stA="45000" endPos="44000" dir="5400000" sy="-100000" algn="bl" rotWithShape="0"/>
          </a:effectLst>
        </p:spPr>
        <p:txBody>
          <a:bodyPr/>
          <a:lstStyle/>
          <a:p>
            <a:r>
              <a:rPr lang="en-US" altLang="ko-KR" b="1" i="0" spc="150">
                <a:solidFill>
                  <a:schemeClr val="accent2"/>
                </a:solidFill>
              </a:rPr>
              <a:t>T</a:t>
            </a:r>
            <a:r>
              <a:rPr lang="en-US" altLang="ko-KR" sz="5400" i="0" spc="100"/>
              <a:t>hank you</a:t>
            </a:r>
            <a:endParaRPr lang="ko-KR" altLang="en-US" sz="5400" i="0" spc="1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4898E0-926C-D8DA-8874-21A66F64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0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3E984E-63D2-1BBA-B6AD-01E2DA8A6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DA00A9-C29B-B17B-7A7B-73E89536C0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Name: </a:t>
            </a:r>
            <a:r>
              <a:rPr lang="ko-KR" altLang="en-US" dirty="0"/>
              <a:t>전승호</a:t>
            </a:r>
            <a:r>
              <a:rPr lang="en-US" altLang="ko-KR" dirty="0"/>
              <a:t>, Seungho Jeon, </a:t>
            </a:r>
            <a:r>
              <a:rPr lang="ko-KR" altLang="en-US" dirty="0"/>
              <a:t>全勝鎬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Major: Energy Economics, </a:t>
            </a:r>
            <a:r>
              <a:rPr lang="ko-KR" altLang="en-US" dirty="0"/>
              <a:t>에너지경제학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Research Interest: Integrated Assessment Model (especially Global Change </a:t>
            </a:r>
            <a:r>
              <a:rPr lang="en-US" altLang="ko-KR"/>
              <a:t>Assessment Model), Energy </a:t>
            </a:r>
            <a:r>
              <a:rPr lang="en-US" altLang="ko-KR" dirty="0"/>
              <a:t>Modeling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B90CFD-1B99-A2D6-469D-9082B1F49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6627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D171B-0DF2-08DC-28CF-51F17A1FE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B6B513-7869-E91F-4B80-053EC898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GCAM (Global Change Assessment Model)?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7958F3F-223A-FF8B-C807-661BFEA35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4</a:t>
            </a:fld>
            <a:endParaRPr lang="ko-KR" altLang="en-US"/>
          </a:p>
        </p:txBody>
      </p:sp>
      <p:grpSp>
        <p:nvGrpSpPr>
          <p:cNvPr id="22" name="Group 18">
            <a:extLst>
              <a:ext uri="{FF2B5EF4-FFF2-40B4-BE49-F238E27FC236}">
                <a16:creationId xmlns:a16="http://schemas.microsoft.com/office/drawing/2014/main" id="{1E42F0D4-F1D2-13E8-E43D-65BDCA4E72D7}"/>
              </a:ext>
            </a:extLst>
          </p:cNvPr>
          <p:cNvGrpSpPr/>
          <p:nvPr/>
        </p:nvGrpSpPr>
        <p:grpSpPr>
          <a:xfrm>
            <a:off x="6364375" y="1731140"/>
            <a:ext cx="2365514" cy="2563371"/>
            <a:chOff x="8742714" y="2146203"/>
            <a:chExt cx="2986268" cy="3662642"/>
          </a:xfrm>
        </p:grpSpPr>
        <p:pic>
          <p:nvPicPr>
            <p:cNvPr id="23" name="Picture 5">
              <a:extLst>
                <a:ext uri="{FF2B5EF4-FFF2-40B4-BE49-F238E27FC236}">
                  <a16:creationId xmlns:a16="http://schemas.microsoft.com/office/drawing/2014/main" id="{B78CE8E6-F9DC-61BF-A481-D7FB71B4A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2714" y="2146203"/>
              <a:ext cx="2986268" cy="3662642"/>
            </a:xfrm>
            <a:prstGeom prst="rect">
              <a:avLst/>
            </a:prstGeom>
          </p:spPr>
        </p:pic>
        <p:pic>
          <p:nvPicPr>
            <p:cNvPr id="24" name="Picture 2">
              <a:extLst>
                <a:ext uri="{FF2B5EF4-FFF2-40B4-BE49-F238E27FC236}">
                  <a16:creationId xmlns:a16="http://schemas.microsoft.com/office/drawing/2014/main" id="{8DECCBF7-F3D6-41F2-C6BD-AD408B893A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552" t="14219" r="51930" b="75828"/>
            <a:stretch/>
          </p:blipFill>
          <p:spPr>
            <a:xfrm rot="10800000">
              <a:off x="10235848" y="2660649"/>
              <a:ext cx="373829" cy="364540"/>
            </a:xfrm>
            <a:prstGeom prst="rect">
              <a:avLst/>
            </a:prstGeom>
          </p:spPr>
        </p:pic>
        <p:sp>
          <p:nvSpPr>
            <p:cNvPr id="25" name="Rectangle 17">
              <a:extLst>
                <a:ext uri="{FF2B5EF4-FFF2-40B4-BE49-F238E27FC236}">
                  <a16:creationId xmlns:a16="http://schemas.microsoft.com/office/drawing/2014/main" id="{D5FD8CE3-A955-7A49-8455-E3B4A3C1043B}"/>
                </a:ext>
              </a:extLst>
            </p:cNvPr>
            <p:cNvSpPr/>
            <p:nvPr/>
          </p:nvSpPr>
          <p:spPr>
            <a:xfrm>
              <a:off x="10609677" y="2660648"/>
              <a:ext cx="716280" cy="37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6" name="Picture 19" descr="A diagram of different types of energy&#10;&#10;Description automatically generated">
            <a:extLst>
              <a:ext uri="{FF2B5EF4-FFF2-40B4-BE49-F238E27FC236}">
                <a16:creationId xmlns:a16="http://schemas.microsoft.com/office/drawing/2014/main" id="{E79D3AD0-0B6A-9CE7-5CFD-82CB3F2824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05" y="1761615"/>
            <a:ext cx="2823274" cy="23821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DA853C7-DE99-B40A-7A85-FA573D913F00}"/>
              </a:ext>
            </a:extLst>
          </p:cNvPr>
          <p:cNvSpPr txBox="1"/>
          <p:nvPr/>
        </p:nvSpPr>
        <p:spPr>
          <a:xfrm>
            <a:off x="5954687" y="6411845"/>
            <a:ext cx="5943147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/>
              <a:t>Source: </a:t>
            </a:r>
            <a:r>
              <a:rPr lang="ko-KR" altLang="en-US" sz="600"/>
              <a:t>GCAM v.7.0 Documentation: GCAM Model Overview</a:t>
            </a:r>
            <a:r>
              <a:rPr lang="en-US" altLang="ko-KR" sz="600"/>
              <a:t>  </a:t>
            </a:r>
            <a:r>
              <a:rPr lang="ko-KR" altLang="en-US" sz="600">
                <a:hlinkClick r:id="rId4"/>
              </a:rPr>
              <a:t>https://jgcri.github.io/gcam-doc/overview.html</a:t>
            </a:r>
            <a:r>
              <a:rPr lang="ko-KR" altLang="en-US" sz="600"/>
              <a:t> </a:t>
            </a:r>
          </a:p>
        </p:txBody>
      </p:sp>
      <p:pic>
        <p:nvPicPr>
          <p:cNvPr id="33" name="Picture 11">
            <a:extLst>
              <a:ext uri="{FF2B5EF4-FFF2-40B4-BE49-F238E27FC236}">
                <a16:creationId xmlns:a16="http://schemas.microsoft.com/office/drawing/2014/main" id="{04171C8E-D8FB-9A60-58A0-B1C5A43C6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655" y="2084900"/>
            <a:ext cx="2823880" cy="191007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61B40F60-0ABF-72C3-6F03-9F671FDB3D84}"/>
              </a:ext>
            </a:extLst>
          </p:cNvPr>
          <p:cNvSpPr txBox="1"/>
          <p:nvPr/>
        </p:nvSpPr>
        <p:spPr>
          <a:xfrm>
            <a:off x="239625" y="5949392"/>
            <a:ext cx="28029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00"/>
              <a:t>1) PNNL:</a:t>
            </a:r>
            <a:r>
              <a:rPr lang="ko-KR" altLang="en-US" sz="900"/>
              <a:t> </a:t>
            </a:r>
            <a:r>
              <a:rPr lang="en-US" altLang="ko-KR" sz="900"/>
              <a:t>Pacific</a:t>
            </a:r>
            <a:r>
              <a:rPr lang="ko-KR" altLang="en-US" sz="900"/>
              <a:t> </a:t>
            </a:r>
            <a:r>
              <a:rPr lang="en-US" altLang="ko-KR" sz="900"/>
              <a:t>Northwest</a:t>
            </a:r>
            <a:r>
              <a:rPr lang="ko-KR" altLang="en-US" sz="900"/>
              <a:t> </a:t>
            </a:r>
            <a:r>
              <a:rPr lang="en-US" altLang="ko-KR" sz="900"/>
              <a:t>National</a:t>
            </a:r>
            <a:r>
              <a:rPr lang="ko-KR" altLang="en-US" sz="900"/>
              <a:t> </a:t>
            </a:r>
            <a:r>
              <a:rPr lang="en-US" altLang="ko-KR" sz="900"/>
              <a:t>Laboratory</a:t>
            </a:r>
          </a:p>
          <a:p>
            <a:r>
              <a:rPr lang="en-US" altLang="ko-KR" sz="900"/>
              <a:t>2) GTAP: Global Trade Analysis Project</a:t>
            </a:r>
          </a:p>
          <a:p>
            <a:r>
              <a:rPr lang="en-US" altLang="ko-KR" sz="900"/>
              <a:t>3) SAM: Social Accounting Matrix</a:t>
            </a:r>
          </a:p>
          <a:p>
            <a:r>
              <a:rPr lang="en-US" altLang="ko-KR" sz="900"/>
              <a:t>4) CGE: Computable</a:t>
            </a:r>
            <a:r>
              <a:rPr lang="ko-KR" altLang="en-US" sz="900"/>
              <a:t> </a:t>
            </a:r>
            <a:r>
              <a:rPr lang="en-US" altLang="ko-KR" sz="900"/>
              <a:t>General Equilibrium</a:t>
            </a:r>
            <a:endParaRPr lang="ko-KR" altLang="en-US" sz="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89F3DF-DE4B-7B09-00B0-D7C24E595D8C}"/>
              </a:ext>
            </a:extLst>
          </p:cNvPr>
          <p:cNvSpPr txBox="1"/>
          <p:nvPr/>
        </p:nvSpPr>
        <p:spPr>
          <a:xfrm>
            <a:off x="239625" y="4534409"/>
            <a:ext cx="30139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b="1"/>
              <a:t>(IAM, Integrated assessment model)</a:t>
            </a:r>
            <a:r>
              <a:rPr lang="en-US" altLang="ko-KR" sz="1200"/>
              <a:t> The model integrates multiple sectors including socioeconomics, energy, land-use, water, and climate systems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87AB4A-A429-1B3F-B89E-03B33410DF2F}"/>
              </a:ext>
            </a:extLst>
          </p:cNvPr>
          <p:cNvSpPr txBox="1"/>
          <p:nvPr/>
        </p:nvSpPr>
        <p:spPr>
          <a:xfrm>
            <a:off x="1292872" y="797333"/>
            <a:ext cx="9606256" cy="452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800">
                <a:solidFill>
                  <a:schemeClr val="accent4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GCAM</a:t>
            </a:r>
            <a:r>
              <a:rPr lang="en-US" altLang="ko-KR" sz="1800">
                <a:latin typeface="HY헤드라인M" panose="02030600000101010101" pitchFamily="18" charset="-127"/>
                <a:ea typeface="HY헤드라인M" panose="02030600000101010101" pitchFamily="18" charset="-127"/>
              </a:rPr>
              <a:t> has been developed over the past 20 years at the PNNL</a:t>
            </a:r>
            <a:r>
              <a:rPr lang="en-US" altLang="ko-KR" baseline="30000">
                <a:solidFill>
                  <a:schemeClr val="tx2"/>
                </a:solidFill>
              </a:rPr>
              <a:t>1)</a:t>
            </a:r>
            <a:r>
              <a:rPr lang="en-US" altLang="ko-KR" sz="1800">
                <a:latin typeface="HY헤드라인M" panose="02030600000101010101" pitchFamily="18" charset="-127"/>
                <a:ea typeface="HY헤드라인M" panose="02030600000101010101" pitchFamily="18" charset="-127"/>
              </a:rPr>
              <a:t> in the United States</a:t>
            </a:r>
            <a:endParaRPr lang="en-US" altLang="ko-KR" sz="1800">
              <a:solidFill>
                <a:prstClr val="black">
                  <a:lumMod val="75000"/>
                  <a:lumOff val="25000"/>
                </a:prstClr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FD946E-E6EA-F050-CDB2-81543A64AADC}"/>
              </a:ext>
            </a:extLst>
          </p:cNvPr>
          <p:cNvSpPr txBox="1"/>
          <p:nvPr/>
        </p:nvSpPr>
        <p:spPr>
          <a:xfrm>
            <a:off x="3268270" y="4534409"/>
            <a:ext cx="3013913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b="1"/>
              <a:t>(Spatial resolution)</a:t>
            </a:r>
            <a:r>
              <a:rPr lang="en-US" altLang="ko-KR" sz="1200"/>
              <a:t> It divides the world into 32 regions for socioeconomic and energy systems; South Korea is modeled as a single region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altLang="ko-KR" sz="30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b="1"/>
              <a:t>(Long-term projection</a:t>
            </a:r>
            <a:r>
              <a:rPr lang="en-US" altLang="ko-KR" sz="1200"/>
              <a:t>) GCAM simulates in 5-year time steps from the base year 2015 to 2100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19809A53-E8D9-9053-631C-FDF369654A73}"/>
              </a:ext>
            </a:extLst>
          </p:cNvPr>
          <p:cNvGrpSpPr/>
          <p:nvPr/>
        </p:nvGrpSpPr>
        <p:grpSpPr>
          <a:xfrm>
            <a:off x="3818136" y="1442555"/>
            <a:ext cx="1914180" cy="3024921"/>
            <a:chOff x="3764877" y="1564472"/>
            <a:chExt cx="1969476" cy="3250038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21C558C1-C89C-6A4A-9C0E-26D1FF096659}"/>
                </a:ext>
              </a:extLst>
            </p:cNvPr>
            <p:cNvGrpSpPr/>
            <p:nvPr/>
          </p:nvGrpSpPr>
          <p:grpSpPr>
            <a:xfrm>
              <a:off x="3764877" y="1564472"/>
              <a:ext cx="1969476" cy="3250037"/>
              <a:chOff x="1734468" y="1290583"/>
              <a:chExt cx="5694569" cy="992267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C285E390-007A-5469-9AAB-7AC079C126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50000"/>
              <a:stretch>
                <a:fillRect/>
              </a:stretch>
            </p:blipFill>
            <p:spPr>
              <a:xfrm>
                <a:off x="1746581" y="1290583"/>
                <a:ext cx="5682456" cy="4953691"/>
              </a:xfrm>
              <a:prstGeom prst="rect">
                <a:avLst/>
              </a:prstGeom>
            </p:spPr>
          </p:pic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78398FDF-63F6-BF70-29B3-654BDF317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50000"/>
              <a:stretch>
                <a:fillRect/>
              </a:stretch>
            </p:blipFill>
            <p:spPr>
              <a:xfrm>
                <a:off x="1734468" y="6259567"/>
                <a:ext cx="5682455" cy="4953691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188328-D952-6887-BB8B-C787C5E07E86}"/>
                </a:ext>
              </a:extLst>
            </p:cNvPr>
            <p:cNvSpPr txBox="1"/>
            <p:nvPr/>
          </p:nvSpPr>
          <p:spPr>
            <a:xfrm>
              <a:off x="3781794" y="2172146"/>
              <a:ext cx="1630575" cy="200055"/>
            </a:xfrm>
            <a:prstGeom prst="rect">
              <a:avLst/>
            </a:prstGeom>
            <a:noFill/>
          </p:spPr>
          <p:txBody>
            <a:bodyPr wrap="none" lIns="36000" rtlCol="0">
              <a:spAutoFit/>
            </a:bodyPr>
            <a:lstStyle/>
            <a:p>
              <a:r>
                <a:rPr lang="en-US" altLang="ko-KR" sz="700"/>
                <a:t>Energy Socioeconomics: 32 regions</a:t>
              </a:r>
              <a:endParaRPr lang="ko-KR" altLang="en-US" sz="7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6FAC4A6-E3B4-A992-D092-C3882729ED14}"/>
                </a:ext>
              </a:extLst>
            </p:cNvPr>
            <p:cNvSpPr txBox="1"/>
            <p:nvPr/>
          </p:nvSpPr>
          <p:spPr>
            <a:xfrm>
              <a:off x="3781794" y="2999401"/>
              <a:ext cx="1188270" cy="200055"/>
            </a:xfrm>
            <a:prstGeom prst="rect">
              <a:avLst/>
            </a:prstGeom>
            <a:noFill/>
          </p:spPr>
          <p:txBody>
            <a:bodyPr wrap="none" lIns="36000" rtlCol="0">
              <a:spAutoFit/>
            </a:bodyPr>
            <a:lstStyle/>
            <a:p>
              <a:r>
                <a:rPr lang="en-US" altLang="ko-KR" sz="700"/>
                <a:t>Water basins: 235 regions</a:t>
              </a:r>
              <a:endParaRPr lang="ko-KR" altLang="en-US" sz="7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9CEBFFC-421C-7048-3FB2-A3B13B791772}"/>
                </a:ext>
              </a:extLst>
            </p:cNvPr>
            <p:cNvSpPr txBox="1"/>
            <p:nvPr/>
          </p:nvSpPr>
          <p:spPr>
            <a:xfrm>
              <a:off x="3781794" y="3814186"/>
              <a:ext cx="858051" cy="200055"/>
            </a:xfrm>
            <a:prstGeom prst="rect">
              <a:avLst/>
            </a:prstGeom>
            <a:noFill/>
          </p:spPr>
          <p:txBody>
            <a:bodyPr wrap="none" lIns="36000" rtlCol="0">
              <a:spAutoFit/>
            </a:bodyPr>
            <a:lstStyle/>
            <a:p>
              <a:r>
                <a:rPr lang="en-US" altLang="ko-KR" sz="700"/>
                <a:t>Land: 384 regions</a:t>
              </a:r>
              <a:endParaRPr lang="ko-KR" altLang="en-US" sz="7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CB59D6B-F456-FB76-A389-CBF946D2B666}"/>
                </a:ext>
              </a:extLst>
            </p:cNvPr>
            <p:cNvSpPr txBox="1"/>
            <p:nvPr/>
          </p:nvSpPr>
          <p:spPr>
            <a:xfrm>
              <a:off x="3781794" y="4614455"/>
              <a:ext cx="830800" cy="200055"/>
            </a:xfrm>
            <a:prstGeom prst="rect">
              <a:avLst/>
            </a:prstGeom>
            <a:noFill/>
          </p:spPr>
          <p:txBody>
            <a:bodyPr wrap="none" lIns="36000" rtlCol="0">
              <a:spAutoFit/>
            </a:bodyPr>
            <a:lstStyle/>
            <a:p>
              <a:r>
                <a:rPr lang="en-US" altLang="ko-KR" sz="700"/>
                <a:t>Climate: 1 region</a:t>
              </a:r>
              <a:endParaRPr lang="ko-KR" altLang="en-US" sz="70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7273EDF-750E-5E54-6749-549467735D81}"/>
              </a:ext>
            </a:extLst>
          </p:cNvPr>
          <p:cNvSpPr txBox="1"/>
          <p:nvPr/>
        </p:nvSpPr>
        <p:spPr>
          <a:xfrm>
            <a:off x="6237314" y="4534409"/>
            <a:ext cx="5715061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b="1"/>
              <a:t>(Bottom-up model)</a:t>
            </a:r>
            <a:r>
              <a:rPr lang="en-US" altLang="ko-KR" sz="1200"/>
              <a:t> It uses a bottom-up technology-rich structure to simulate systems at the technology level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altLang="ko-KR" sz="30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b="1"/>
              <a:t>(Equilibrium model)</a:t>
            </a:r>
            <a:r>
              <a:rPr lang="en-US" altLang="ko-KR" sz="1200"/>
              <a:t> GCAM calculates equilibrium prices by balancing the supply and demand of resources across sectors (energy, land, water, etc.)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altLang="ko-KR" sz="300"/>
          </a:p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2"/>
                </a:solidFill>
              </a:rPr>
              <a:t>(Macroeconomic model)</a:t>
            </a:r>
            <a:r>
              <a:rPr lang="en-US" altLang="ko-KR" sz="1200">
                <a:solidFill>
                  <a:schemeClr val="tx2"/>
                </a:solidFill>
              </a:rPr>
              <a:t> From version 7.0, GCAM incorporates GTAP</a:t>
            </a:r>
            <a:r>
              <a:rPr lang="en-US" altLang="ko-KR" sz="1200" baseline="30000">
                <a:solidFill>
                  <a:schemeClr val="tx2"/>
                </a:solidFill>
              </a:rPr>
              <a:t>2)</a:t>
            </a:r>
            <a:r>
              <a:rPr lang="en-US" altLang="ko-KR" sz="1200">
                <a:solidFill>
                  <a:schemeClr val="tx2"/>
                </a:solidFill>
              </a:rPr>
              <a:t> databases to construct a Social Accounting Matrix (SAM</a:t>
            </a:r>
            <a:r>
              <a:rPr lang="en-US" altLang="ko-KR" sz="1200" baseline="30000">
                <a:solidFill>
                  <a:schemeClr val="tx2"/>
                </a:solidFill>
              </a:rPr>
              <a:t>3)</a:t>
            </a:r>
            <a:r>
              <a:rPr lang="en-US" altLang="ko-KR" sz="1200">
                <a:solidFill>
                  <a:schemeClr val="tx2"/>
                </a:solidFill>
              </a:rPr>
              <a:t>), which is then used for CGE</a:t>
            </a:r>
            <a:r>
              <a:rPr lang="en-US" altLang="ko-KR" sz="1200" baseline="30000">
                <a:solidFill>
                  <a:schemeClr val="tx2"/>
                </a:solidFill>
              </a:rPr>
              <a:t>4)</a:t>
            </a:r>
            <a:r>
              <a:rPr lang="en-US" altLang="ko-KR" sz="1200">
                <a:solidFill>
                  <a:schemeClr val="tx2"/>
                </a:solidFill>
              </a:rPr>
              <a:t>-based macroeconomic interactions. This enables two-way interaction between the energy system and GDP, allowing analysis of how climate change affects macroeconomic activity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90F802CA-BC80-797E-B633-3FAE303ED910}"/>
              </a:ext>
            </a:extLst>
          </p:cNvPr>
          <p:cNvCxnSpPr/>
          <p:nvPr/>
        </p:nvCxnSpPr>
        <p:spPr>
          <a:xfrm>
            <a:off x="3253538" y="1501140"/>
            <a:ext cx="0" cy="466344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F21AC99-81FA-EB7F-AE47-DD7CFBD18C4C}"/>
              </a:ext>
            </a:extLst>
          </p:cNvPr>
          <p:cNvCxnSpPr/>
          <p:nvPr/>
        </p:nvCxnSpPr>
        <p:spPr>
          <a:xfrm>
            <a:off x="6179820" y="1501140"/>
            <a:ext cx="0" cy="466344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9880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F5055-E1C6-FB4B-91AA-6DF48D56B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DC821-041B-A681-4321-B428C57B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Why GCAM?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2FD468-939A-B03E-3DEF-6FA316B3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34" name="Group 32">
            <a:extLst>
              <a:ext uri="{FF2B5EF4-FFF2-40B4-BE49-F238E27FC236}">
                <a16:creationId xmlns:a16="http://schemas.microsoft.com/office/drawing/2014/main" id="{CBA6B083-60C5-620F-4026-8B02956DC581}"/>
              </a:ext>
            </a:extLst>
          </p:cNvPr>
          <p:cNvGrpSpPr/>
          <p:nvPr/>
        </p:nvGrpSpPr>
        <p:grpSpPr>
          <a:xfrm>
            <a:off x="468178" y="1805688"/>
            <a:ext cx="3658520" cy="1200446"/>
            <a:chOff x="4350379" y="1936989"/>
            <a:chExt cx="3658520" cy="1200446"/>
          </a:xfrm>
        </p:grpSpPr>
        <p:grpSp>
          <p:nvGrpSpPr>
            <p:cNvPr id="35" name="Group 2">
              <a:extLst>
                <a:ext uri="{FF2B5EF4-FFF2-40B4-BE49-F238E27FC236}">
                  <a16:creationId xmlns:a16="http://schemas.microsoft.com/office/drawing/2014/main" id="{2D6B0C83-ABB8-4D33-0C32-DF0ABDCB7C37}"/>
                </a:ext>
              </a:extLst>
            </p:cNvPr>
            <p:cNvGrpSpPr/>
            <p:nvPr/>
          </p:nvGrpSpPr>
          <p:grpSpPr>
            <a:xfrm>
              <a:off x="4401850" y="1936989"/>
              <a:ext cx="3607049" cy="988249"/>
              <a:chOff x="8057252" y="1140751"/>
              <a:chExt cx="3761378" cy="1188000"/>
            </a:xfrm>
          </p:grpSpPr>
          <p:pic>
            <p:nvPicPr>
              <p:cNvPr id="37" name="Picture 6">
                <a:extLst>
                  <a:ext uri="{FF2B5EF4-FFF2-40B4-BE49-F238E27FC236}">
                    <a16:creationId xmlns:a16="http://schemas.microsoft.com/office/drawing/2014/main" id="{DF75E3AC-33D1-0EE6-AEA3-9ACF0D9EF9A3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57252" y="1140751"/>
                <a:ext cx="900000" cy="1188000"/>
              </a:xfrm>
              <a:prstGeom prst="rect">
                <a:avLst/>
              </a:prstGeom>
              <a:ln w="6350">
                <a:solidFill>
                  <a:schemeClr val="accent1">
                    <a:shade val="15000"/>
                  </a:schemeClr>
                </a:solidFill>
              </a:ln>
            </p:spPr>
          </p:pic>
          <p:pic>
            <p:nvPicPr>
              <p:cNvPr id="38" name="Picture 8">
                <a:extLst>
                  <a:ext uri="{FF2B5EF4-FFF2-40B4-BE49-F238E27FC236}">
                    <a16:creationId xmlns:a16="http://schemas.microsoft.com/office/drawing/2014/main" id="{7E3C7A7F-F4B6-BF30-10F4-98C21DADF8CD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011045" y="1140751"/>
                <a:ext cx="900000" cy="1188000"/>
              </a:xfrm>
              <a:prstGeom prst="rect">
                <a:avLst/>
              </a:prstGeom>
              <a:ln w="6350">
                <a:solidFill>
                  <a:schemeClr val="accent1">
                    <a:shade val="15000"/>
                  </a:schemeClr>
                </a:solidFill>
              </a:ln>
            </p:spPr>
          </p:pic>
          <p:pic>
            <p:nvPicPr>
              <p:cNvPr id="39" name="Picture 4" descr="Climate Change 2014: Mitigation of Climate Change">
                <a:extLst>
                  <a:ext uri="{FF2B5EF4-FFF2-40B4-BE49-F238E27FC236}">
                    <a16:creationId xmlns:a16="http://schemas.microsoft.com/office/drawing/2014/main" id="{D1E1070C-EE3D-6C84-5E17-F331C5708002}"/>
                  </a:ext>
                </a:extLst>
              </p:cNvPr>
              <p:cNvPicPr preferRelativeResize="0"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64838" y="1140751"/>
                <a:ext cx="900000" cy="1188000"/>
              </a:xfrm>
              <a:prstGeom prst="rect">
                <a:avLst/>
              </a:prstGeom>
              <a:noFill/>
              <a:ln w="6350">
                <a:solidFill>
                  <a:schemeClr val="accent1">
                    <a:shade val="1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15">
                <a:extLst>
                  <a:ext uri="{FF2B5EF4-FFF2-40B4-BE49-F238E27FC236}">
                    <a16:creationId xmlns:a16="http://schemas.microsoft.com/office/drawing/2014/main" id="{7084EAEF-CCAD-2171-D47C-FEBB70FBB29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918630" y="1140751"/>
                <a:ext cx="900000" cy="1188000"/>
              </a:xfrm>
              <a:prstGeom prst="rect">
                <a:avLst/>
              </a:prstGeom>
              <a:ln w="6350">
                <a:solidFill>
                  <a:schemeClr val="accent1">
                    <a:shade val="15000"/>
                  </a:schemeClr>
                </a:solidFill>
              </a:ln>
            </p:spPr>
          </p:pic>
        </p:grpSp>
        <p:sp>
          <p:nvSpPr>
            <p:cNvPr id="36" name="Text Box 8">
              <a:extLst>
                <a:ext uri="{FF2B5EF4-FFF2-40B4-BE49-F238E27FC236}">
                  <a16:creationId xmlns:a16="http://schemas.microsoft.com/office/drawing/2014/main" id="{ABA2D5AF-2D8F-5EDC-2A32-91817F95DA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50379" y="2952769"/>
              <a:ext cx="1777732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한컴돋움" panose="02030600000101010101" pitchFamily="18" charset="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한컴돋움" panose="02030600000101010101" pitchFamily="18" charset="2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한컴돋움" panose="02030600000101010101" pitchFamily="18" charset="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한컴돋움" panose="02030600000101010101" pitchFamily="18" charset="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한컴돋움" panose="02030600000101010101" pitchFamily="18" charset="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한컴돋움" panose="02030600000101010101" pitchFamily="18" charset="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한컴돋움" panose="02030600000101010101" pitchFamily="18" charset="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한컴돋움" panose="02030600000101010101" pitchFamily="18" charset="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한컴돋움" panose="02030600000101010101" pitchFamily="18" charset="2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ts val="3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Source: IPCC, </a:t>
              </a:r>
              <a:r>
                <a:rPr kumimoji="0" lang="en-US" altLang="ko-KR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Times New Roman" panose="02020603050405020304" pitchFamily="18" charset="0"/>
                  <a:hlinkClick r:id="rId6"/>
                </a:rPr>
                <a:t>https://www.ipcc.ch/reports/</a:t>
              </a:r>
              <a:r>
                <a:rPr kumimoji="0" lang="en-US" altLang="ko-KR" sz="6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Times New Roman" panose="02020603050405020304" pitchFamily="18" charset="0"/>
                </a:rPr>
                <a:t> </a:t>
              </a:r>
              <a:endParaRPr lang="en-US" altLang="ko-KR" sz="600">
                <a:solidFill>
                  <a:srgbClr val="000000"/>
                </a:solidFill>
                <a:cs typeface="Times New Roman" panose="02020603050405020304" pitchFamily="18" charset="0"/>
              </a:endParaRP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EF47199A-66BB-AE1F-5864-E8DB3350C0E6}"/>
              </a:ext>
            </a:extLst>
          </p:cNvPr>
          <p:cNvGrpSpPr/>
          <p:nvPr/>
        </p:nvGrpSpPr>
        <p:grpSpPr>
          <a:xfrm>
            <a:off x="8507856" y="2594255"/>
            <a:ext cx="3188248" cy="2667251"/>
            <a:chOff x="8532346" y="3245965"/>
            <a:chExt cx="3188248" cy="2667251"/>
          </a:xfrm>
        </p:grpSpPr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A9EA66AA-6F0B-CE1E-B6C0-19C5A850DB82}"/>
                </a:ext>
              </a:extLst>
            </p:cNvPr>
            <p:cNvGrpSpPr/>
            <p:nvPr/>
          </p:nvGrpSpPr>
          <p:grpSpPr>
            <a:xfrm>
              <a:off x="8554251" y="3596012"/>
              <a:ext cx="3166343" cy="2317204"/>
              <a:chOff x="10223164" y="2511893"/>
              <a:chExt cx="3166343" cy="2317204"/>
            </a:xfrm>
          </p:grpSpPr>
          <p:pic>
            <p:nvPicPr>
              <p:cNvPr id="30" name="Picture 22">
                <a:extLst>
                  <a:ext uri="{FF2B5EF4-FFF2-40B4-BE49-F238E27FC236}">
                    <a16:creationId xmlns:a16="http://schemas.microsoft.com/office/drawing/2014/main" id="{4CD82074-C4A9-2ED5-0ECC-D2E76DF5D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223164" y="2583186"/>
                <a:ext cx="3063185" cy="2025652"/>
              </a:xfrm>
              <a:prstGeom prst="rect">
                <a:avLst/>
              </a:prstGeom>
            </p:spPr>
          </p:pic>
          <p:sp>
            <p:nvSpPr>
              <p:cNvPr id="32" name="Text Box 8">
                <a:extLst>
                  <a:ext uri="{FF2B5EF4-FFF2-40B4-BE49-F238E27FC236}">
                    <a16:creationId xmlns:a16="http://schemas.microsoft.com/office/drawing/2014/main" id="{8D2FC8BA-E010-C01D-7B17-9B240D6BE7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63339" y="4644431"/>
                <a:ext cx="2226168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Source: </a:t>
                </a:r>
                <a:r>
                  <a:rPr lang="en-US" altLang="ko-KR" sz="60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NGFS</a:t>
                </a:r>
                <a:r>
                  <a:rPr kumimoji="0" lang="en-US" altLang="ko-KR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, </a:t>
                </a:r>
                <a:r>
                  <a:rPr kumimoji="0" lang="en-US" altLang="ko-KR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Times New Roman" panose="02020603050405020304" pitchFamily="18" charset="0"/>
                    <a:hlinkClick r:id="rId8"/>
                  </a:rPr>
                  <a:t>https://www.ngfs.net/ngfs-scenarios-portal/</a:t>
                </a:r>
                <a:r>
                  <a:rPr kumimoji="0" lang="en-US" altLang="ko-KR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 </a:t>
                </a:r>
                <a:endParaRPr lang="en-US" altLang="ko-KR" sz="600">
                  <a:solidFill>
                    <a:srgbClr val="000000"/>
                  </a:solidFill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타원 18">
                <a:extLst>
                  <a:ext uri="{FF2B5EF4-FFF2-40B4-BE49-F238E27FC236}">
                    <a16:creationId xmlns:a16="http://schemas.microsoft.com/office/drawing/2014/main" id="{E794256A-ECA9-2F37-FB06-84B6E9985227}"/>
                  </a:ext>
                </a:extLst>
              </p:cNvPr>
              <p:cNvSpPr/>
              <p:nvPr/>
            </p:nvSpPr>
            <p:spPr>
              <a:xfrm>
                <a:off x="10723808" y="2511893"/>
                <a:ext cx="839709" cy="542727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2" name="직사각형 49">
              <a:extLst>
                <a:ext uri="{FF2B5EF4-FFF2-40B4-BE49-F238E27FC236}">
                  <a16:creationId xmlns:a16="http://schemas.microsoft.com/office/drawing/2014/main" id="{1D50655B-88A3-E5CC-D1A0-2F51870274AB}"/>
                </a:ext>
              </a:extLst>
            </p:cNvPr>
            <p:cNvSpPr/>
            <p:nvPr/>
          </p:nvSpPr>
          <p:spPr>
            <a:xfrm>
              <a:off x="8532346" y="3245965"/>
              <a:ext cx="3085090" cy="293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000" b="1" u="sng" spc="-50"/>
                <a:t>&lt;Impact of Climate Change on the Macroeconomy&gt;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9D73503D-F916-CEF5-35BF-7B04D9164E57}"/>
              </a:ext>
            </a:extLst>
          </p:cNvPr>
          <p:cNvGrpSpPr/>
          <p:nvPr/>
        </p:nvGrpSpPr>
        <p:grpSpPr>
          <a:xfrm>
            <a:off x="4530589" y="1793108"/>
            <a:ext cx="3698843" cy="4824991"/>
            <a:chOff x="4586669" y="1793108"/>
            <a:chExt cx="3698843" cy="4824991"/>
          </a:xfrm>
        </p:grpSpPr>
        <p:grpSp>
          <p:nvGrpSpPr>
            <p:cNvPr id="44" name="Group 8">
              <a:extLst>
                <a:ext uri="{FF2B5EF4-FFF2-40B4-BE49-F238E27FC236}">
                  <a16:creationId xmlns:a16="http://schemas.microsoft.com/office/drawing/2014/main" id="{2BE05017-2CDA-65F4-B2CE-047FDF2194DB}"/>
                </a:ext>
              </a:extLst>
            </p:cNvPr>
            <p:cNvGrpSpPr/>
            <p:nvPr/>
          </p:nvGrpSpPr>
          <p:grpSpPr>
            <a:xfrm>
              <a:off x="4586669" y="2034976"/>
              <a:ext cx="1818884" cy="4576148"/>
              <a:chOff x="323775" y="1287020"/>
              <a:chExt cx="2686127" cy="5099900"/>
            </a:xfrm>
          </p:grpSpPr>
          <p:grpSp>
            <p:nvGrpSpPr>
              <p:cNvPr id="45" name="Group 10">
                <a:extLst>
                  <a:ext uri="{FF2B5EF4-FFF2-40B4-BE49-F238E27FC236}">
                    <a16:creationId xmlns:a16="http://schemas.microsoft.com/office/drawing/2014/main" id="{31B2D96F-19D7-5EE4-A8EA-D4C3C6BAE6A2}"/>
                  </a:ext>
                </a:extLst>
              </p:cNvPr>
              <p:cNvGrpSpPr/>
              <p:nvPr/>
            </p:nvGrpSpPr>
            <p:grpSpPr>
              <a:xfrm>
                <a:off x="419451" y="1287020"/>
                <a:ext cx="2590451" cy="4310097"/>
                <a:chOff x="419451" y="1287020"/>
                <a:chExt cx="2590451" cy="4310097"/>
              </a:xfrm>
            </p:grpSpPr>
            <p:pic>
              <p:nvPicPr>
                <p:cNvPr id="47" name="Picture 14">
                  <a:extLst>
                    <a:ext uri="{FF2B5EF4-FFF2-40B4-BE49-F238E27FC236}">
                      <a16:creationId xmlns:a16="http://schemas.microsoft.com/office/drawing/2014/main" id="{65A423E7-A060-DB94-4774-FE52A18AD7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9452" y="1287020"/>
                  <a:ext cx="2590450" cy="2050505"/>
                </a:xfrm>
                <a:prstGeom prst="rect">
                  <a:avLst/>
                </a:prstGeom>
              </p:spPr>
            </p:pic>
            <p:pic>
              <p:nvPicPr>
                <p:cNvPr id="48" name="Picture 15">
                  <a:extLst>
                    <a:ext uri="{FF2B5EF4-FFF2-40B4-BE49-F238E27FC236}">
                      <a16:creationId xmlns:a16="http://schemas.microsoft.com/office/drawing/2014/main" id="{659166CB-A86A-0729-9187-73C720EC4C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b="5493"/>
                <a:stretch/>
              </p:blipFill>
              <p:spPr>
                <a:xfrm>
                  <a:off x="419451" y="3426373"/>
                  <a:ext cx="2590450" cy="2170744"/>
                </a:xfrm>
                <a:prstGeom prst="rect">
                  <a:avLst/>
                </a:prstGeom>
                <a:solidFill>
                  <a:schemeClr val="bg1"/>
                </a:solidFill>
              </p:spPr>
            </p:pic>
          </p:grp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503BDB6-42B6-57C8-26DC-2E9990BA465B}"/>
                  </a:ext>
                </a:extLst>
              </p:cNvPr>
              <p:cNvSpPr txBox="1"/>
              <p:nvPr/>
            </p:nvSpPr>
            <p:spPr>
              <a:xfrm>
                <a:off x="323775" y="5872416"/>
                <a:ext cx="2590450" cy="5145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Source: White House. https://unfccc.int/files/focus/long-term_strategies/application/pdf/mid_century_strategy_report-final_red.pdf</a:t>
                </a:r>
                <a:endParaRPr kumimoji="0" lang="ko-KR" alt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4EC070F-B79F-AF11-206D-50891435FEA1}"/>
                </a:ext>
              </a:extLst>
            </p:cNvPr>
            <p:cNvSpPr txBox="1"/>
            <p:nvPr/>
          </p:nvSpPr>
          <p:spPr>
            <a:xfrm>
              <a:off x="4651454" y="1793108"/>
              <a:ext cx="175409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kumimoji="0" lang="en-US" altLang="ko-KR" sz="1000" b="1" i="0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&lt;</a:t>
              </a:r>
              <a:r>
                <a:rPr kumimoji="0" lang="en-US" altLang="ko-KR" sz="1000" b="1" i="0" u="sng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Obama MCS</a:t>
              </a:r>
              <a:r>
                <a:rPr kumimoji="0" lang="en-US" altLang="ko-KR" sz="1000" b="1" i="0" u="sng" strike="noStrike" kern="1200" cap="none" spc="0" normalizeH="0" baseline="3000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cs typeface="+mn-cs"/>
                </a:rPr>
                <a:t>2</a:t>
              </a:r>
              <a:r>
                <a:rPr lang="en-US" altLang="ko-KR" sz="1000" b="1" u="sng" baseline="30000">
                  <a:solidFill>
                    <a:schemeClr val="tx2"/>
                  </a:solidFill>
                  <a:latin typeface="+mn-ea"/>
                </a:rPr>
                <a:t>)</a:t>
              </a:r>
              <a:r>
                <a:rPr kumimoji="0" lang="en-US" altLang="ko-KR" sz="1000" b="1" i="0" u="sng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 (2016)</a:t>
              </a:r>
              <a:r>
                <a:rPr kumimoji="0" lang="en-US" altLang="ko-KR" sz="1000" b="1" i="0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&gt;</a:t>
              </a:r>
              <a:endParaRPr kumimoji="0" lang="ko-KR" altLang="en-US" sz="10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50" name="Picture 17">
              <a:extLst>
                <a:ext uri="{FF2B5EF4-FFF2-40B4-BE49-F238E27FC236}">
                  <a16:creationId xmlns:a16="http://schemas.microsoft.com/office/drawing/2014/main" id="{496AE1C4-9D79-A0CA-6740-6E21738ECE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324"/>
            <a:stretch/>
          </p:blipFill>
          <p:spPr>
            <a:xfrm>
              <a:off x="6531416" y="2034262"/>
              <a:ext cx="1547641" cy="1839922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20E26E6-8DD8-2975-3819-B4A7364401D0}"/>
                </a:ext>
              </a:extLst>
            </p:cNvPr>
            <p:cNvSpPr txBox="1"/>
            <p:nvPr/>
          </p:nvSpPr>
          <p:spPr>
            <a:xfrm>
              <a:off x="6531415" y="6156434"/>
              <a:ext cx="175409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cs"/>
                </a:rPr>
                <a:t>Source: Environmental Defense Fund (EDF). https://www.edf.org/sites/default/files/documents/Recapturing%20U.S.%20Leadership%20on%20Climate.pdf</a:t>
              </a:r>
              <a:endParaRPr kumimoji="0" lang="ko-KR" altLang="en-US" sz="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DDC02D8-9CFD-5C3B-BB2C-B99DECD12E46}"/>
                </a:ext>
              </a:extLst>
            </p:cNvPr>
            <p:cNvSpPr txBox="1"/>
            <p:nvPr/>
          </p:nvSpPr>
          <p:spPr>
            <a:xfrm>
              <a:off x="6485130" y="1793108"/>
              <a:ext cx="1640210" cy="246221"/>
            </a:xfrm>
            <a:prstGeom prst="rect">
              <a:avLst/>
            </a:prstGeom>
            <a:noFill/>
          </p:spPr>
          <p:txBody>
            <a:bodyPr wrap="square" lIns="36000" rIns="36000" rtlCol="0">
              <a:spAutoFit/>
            </a:bodyPr>
            <a:lstStyle/>
            <a:p>
              <a:pPr lvl="0" algn="ctr">
                <a:defRPr/>
              </a:pPr>
              <a:r>
                <a:rPr kumimoji="0" lang="en-US" altLang="ko-KR" sz="1000" b="1" i="0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&lt;</a:t>
              </a:r>
              <a:r>
                <a:rPr kumimoji="0" lang="en-US" altLang="ko-KR" sz="1000" b="1" i="0" u="sng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EDF</a:t>
              </a:r>
              <a:r>
                <a:rPr kumimoji="0" lang="en-US" altLang="ko-KR" sz="1000" b="1" i="0" u="sng" strike="noStrike" kern="1200" cap="none" spc="0" normalizeH="0" baseline="3000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n-ea"/>
                  <a:cs typeface="+mn-cs"/>
                </a:rPr>
                <a:t>3</a:t>
              </a:r>
              <a:r>
                <a:rPr lang="en-US" altLang="ko-KR" sz="1000" b="1" u="sng" baseline="30000">
                  <a:solidFill>
                    <a:schemeClr val="tx2"/>
                  </a:solidFill>
                  <a:latin typeface="+mn-ea"/>
                </a:rPr>
                <a:t>)</a:t>
              </a:r>
              <a:r>
                <a:rPr kumimoji="0" lang="en-US" altLang="ko-KR" sz="1000" b="1" i="0" u="sng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 Proposal (2021)</a:t>
              </a:r>
              <a:r>
                <a:rPr kumimoji="0" lang="en-US" altLang="ko-KR" sz="1000" b="1" i="0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+mn-ea"/>
                  <a:cs typeface="+mn-cs"/>
                </a:rPr>
                <a:t>&gt;</a:t>
              </a:r>
              <a:endParaRPr kumimoji="0" lang="ko-KR" altLang="en-US" sz="1000" b="1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n-ea"/>
                <a:cs typeface="+mn-cs"/>
              </a:endParaRPr>
            </a:p>
          </p:txBody>
        </p:sp>
        <p:pic>
          <p:nvPicPr>
            <p:cNvPr id="53" name="Picture 20">
              <a:extLst>
                <a:ext uri="{FF2B5EF4-FFF2-40B4-BE49-F238E27FC236}">
                  <a16:creationId xmlns:a16="http://schemas.microsoft.com/office/drawing/2014/main" id="{29496F96-7D08-BC0B-FEAA-71784D93F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31415" y="3953907"/>
              <a:ext cx="1547641" cy="1948526"/>
            </a:xfrm>
            <a:prstGeom prst="rect">
              <a:avLst/>
            </a:prstGeom>
          </p:spPr>
        </p:pic>
        <p:sp>
          <p:nvSpPr>
            <p:cNvPr id="54" name="Rectangle 21">
              <a:extLst>
                <a:ext uri="{FF2B5EF4-FFF2-40B4-BE49-F238E27FC236}">
                  <a16:creationId xmlns:a16="http://schemas.microsoft.com/office/drawing/2014/main" id="{346F7B99-33E9-D2B2-89D4-2F399C094263}"/>
                </a:ext>
              </a:extLst>
            </p:cNvPr>
            <p:cNvSpPr/>
            <p:nvPr/>
          </p:nvSpPr>
          <p:spPr>
            <a:xfrm>
              <a:off x="6510705" y="4280328"/>
              <a:ext cx="1547641" cy="449571"/>
            </a:xfrm>
            <a:prstGeom prst="rect">
              <a:avLst/>
            </a:prstGeom>
            <a:solidFill>
              <a:srgbClr val="FFFF00">
                <a:alpha val="28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5" name="Rectangle 22">
              <a:extLst>
                <a:ext uri="{FF2B5EF4-FFF2-40B4-BE49-F238E27FC236}">
                  <a16:creationId xmlns:a16="http://schemas.microsoft.com/office/drawing/2014/main" id="{61F61788-F765-2D5E-BC7F-0EC22C6DFCD1}"/>
                </a:ext>
              </a:extLst>
            </p:cNvPr>
            <p:cNvSpPr/>
            <p:nvPr/>
          </p:nvSpPr>
          <p:spPr>
            <a:xfrm>
              <a:off x="7068961" y="5111083"/>
              <a:ext cx="263569" cy="741779"/>
            </a:xfrm>
            <a:prstGeom prst="rect">
              <a:avLst/>
            </a:prstGeom>
            <a:solidFill>
              <a:srgbClr val="FFFF00">
                <a:alpha val="28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56" name="Rectangle 23">
              <a:extLst>
                <a:ext uri="{FF2B5EF4-FFF2-40B4-BE49-F238E27FC236}">
                  <a16:creationId xmlns:a16="http://schemas.microsoft.com/office/drawing/2014/main" id="{8414EC16-0F63-217B-BDEA-7A83783D1B60}"/>
                </a:ext>
              </a:extLst>
            </p:cNvPr>
            <p:cNvSpPr/>
            <p:nvPr/>
          </p:nvSpPr>
          <p:spPr>
            <a:xfrm>
              <a:off x="7576802" y="5111083"/>
              <a:ext cx="313772" cy="741779"/>
            </a:xfrm>
            <a:prstGeom prst="rect">
              <a:avLst/>
            </a:prstGeom>
            <a:solidFill>
              <a:srgbClr val="FFFF00">
                <a:alpha val="28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B0AF56-4996-10BF-6AFE-508D8C8BE2B2}"/>
              </a:ext>
            </a:extLst>
          </p:cNvPr>
          <p:cNvGrpSpPr/>
          <p:nvPr/>
        </p:nvGrpSpPr>
        <p:grpSpPr>
          <a:xfrm>
            <a:off x="519649" y="1161461"/>
            <a:ext cx="3630672" cy="461665"/>
            <a:chOff x="683000" y="929412"/>
            <a:chExt cx="3630672" cy="461665"/>
          </a:xfrm>
        </p:grpSpPr>
        <p:sp>
          <p:nvSpPr>
            <p:cNvPr id="31" name="직사각형 49">
              <a:extLst>
                <a:ext uri="{FF2B5EF4-FFF2-40B4-BE49-F238E27FC236}">
                  <a16:creationId xmlns:a16="http://schemas.microsoft.com/office/drawing/2014/main" id="{5E6FCBF2-5391-C2A4-A666-0AC931009502}"/>
                </a:ext>
              </a:extLst>
            </p:cNvPr>
            <p:cNvSpPr/>
            <p:nvPr/>
          </p:nvSpPr>
          <p:spPr>
            <a:xfrm>
              <a:off x="1520395" y="929412"/>
              <a:ext cx="279327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solidFill>
                    <a:schemeClr val="tx2"/>
                  </a:solidFill>
                </a:rPr>
                <a:t>One of the main IAMs used in </a:t>
              </a:r>
              <a:r>
                <a:rPr lang="en-US" altLang="ko-KR" sz="1200" b="1">
                  <a:solidFill>
                    <a:schemeClr val="tx2"/>
                  </a:solidFill>
                </a:rPr>
                <a:t>IPCC</a:t>
              </a:r>
              <a:r>
                <a:rPr lang="en-US" altLang="ko-KR" sz="1200" b="1" baseline="30000"/>
                <a:t>1)</a:t>
              </a:r>
              <a:r>
                <a:rPr lang="en-US" altLang="ko-KR" sz="1200" b="1">
                  <a:solidFill>
                    <a:schemeClr val="tx2"/>
                  </a:solidFill>
                </a:rPr>
                <a:t> climate change scenario</a:t>
              </a:r>
              <a:r>
                <a:rPr lang="en-US" altLang="ko-KR" sz="1200">
                  <a:solidFill>
                    <a:schemeClr val="tx2"/>
                  </a:solidFill>
                </a:rPr>
                <a:t> analyses</a:t>
              </a:r>
            </a:p>
          </p:txBody>
        </p:sp>
        <p:pic>
          <p:nvPicPr>
            <p:cNvPr id="6" name="그래픽 5">
              <a:extLst>
                <a:ext uri="{FF2B5EF4-FFF2-40B4-BE49-F238E27FC236}">
                  <a16:creationId xmlns:a16="http://schemas.microsoft.com/office/drawing/2014/main" id="{ABF0122F-A48C-0FCE-A669-01FC2AE5F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83000" y="931678"/>
              <a:ext cx="837395" cy="457132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67B6BBE-8D8A-8E16-3378-5F8E81D23EC2}"/>
              </a:ext>
            </a:extLst>
          </p:cNvPr>
          <p:cNvGrpSpPr/>
          <p:nvPr/>
        </p:nvGrpSpPr>
        <p:grpSpPr>
          <a:xfrm>
            <a:off x="495332" y="3474996"/>
            <a:ext cx="3834934" cy="2853174"/>
            <a:chOff x="717718" y="3315810"/>
            <a:chExt cx="3834934" cy="2853174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707F509A-F656-B354-8787-413E33C616BE}"/>
                </a:ext>
              </a:extLst>
            </p:cNvPr>
            <p:cNvGrpSpPr/>
            <p:nvPr/>
          </p:nvGrpSpPr>
          <p:grpSpPr>
            <a:xfrm>
              <a:off x="825999" y="4006123"/>
              <a:ext cx="3726653" cy="2162861"/>
              <a:chOff x="484338" y="3817999"/>
              <a:chExt cx="3726653" cy="2162861"/>
            </a:xfrm>
          </p:grpSpPr>
          <p:pic>
            <p:nvPicPr>
              <p:cNvPr id="27" name="Picture 12">
                <a:extLst>
                  <a:ext uri="{FF2B5EF4-FFF2-40B4-BE49-F238E27FC236}">
                    <a16:creationId xmlns:a16="http://schemas.microsoft.com/office/drawing/2014/main" id="{FF78CB49-A762-85C5-E803-A0FECDF04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 b="3084"/>
              <a:stretch>
                <a:fillRect/>
              </a:stretch>
            </p:blipFill>
            <p:spPr>
              <a:xfrm>
                <a:off x="484338" y="3817999"/>
                <a:ext cx="3413297" cy="187642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</p:pic>
          <p:sp>
            <p:nvSpPr>
              <p:cNvPr id="28" name="Text Box 8">
                <a:extLst>
                  <a:ext uri="{FF2B5EF4-FFF2-40B4-BE49-F238E27FC236}">
                    <a16:creationId xmlns:a16="http://schemas.microsoft.com/office/drawing/2014/main" id="{4B15BE67-36A6-0C23-E365-9CFBE9D280C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39614" y="5796194"/>
                <a:ext cx="3471377" cy="1846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Font typeface="Wingdings" panose="05000000000000000000" pitchFamily="2" charset="2"/>
                  <a:buChar char="§"/>
                  <a:defRPr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1"/>
                  </a:buClr>
                  <a:buChar char="•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한컴돋움" panose="02030600000101010101" pitchFamily="18" charset="2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ts val="3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Source: Kate Calvin. The GCAM Shared Socioeconomic Pathways(SSPs) </a:t>
                </a:r>
                <a:r>
                  <a:rPr kumimoji="0" lang="ko-KR" altLang="en-US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발표자료를 재구성</a:t>
                </a:r>
                <a:r>
                  <a:rPr kumimoji="0" lang="en-US" altLang="ko-KR" sz="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Times New Roman" panose="02020603050405020304" pitchFamily="18" charset="0"/>
                  </a:rPr>
                  <a:t>.</a:t>
                </a:r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B8C0F12F-5A7A-843D-FB54-F3946ACD78D9}"/>
                </a:ext>
              </a:extLst>
            </p:cNvPr>
            <p:cNvGrpSpPr/>
            <p:nvPr/>
          </p:nvGrpSpPr>
          <p:grpSpPr>
            <a:xfrm>
              <a:off x="717718" y="3315810"/>
              <a:ext cx="3717736" cy="549301"/>
              <a:chOff x="376057" y="3127686"/>
              <a:chExt cx="3717736" cy="549301"/>
            </a:xfrm>
          </p:grpSpPr>
          <p:pic>
            <p:nvPicPr>
              <p:cNvPr id="13" name="그림 12" descr="상징, 폰트, 그래픽, 원이(가) 표시된 사진&#10;&#10;AI 생성 콘텐츠는 정확하지 않을 수 있습니다.">
                <a:extLst>
                  <a:ext uri="{FF2B5EF4-FFF2-40B4-BE49-F238E27FC236}">
                    <a16:creationId xmlns:a16="http://schemas.microsoft.com/office/drawing/2014/main" id="{6B073BBB-B533-4592-BFC2-3A1296CCDA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6057" y="3127686"/>
                <a:ext cx="422045" cy="549301"/>
              </a:xfrm>
              <a:prstGeom prst="rect">
                <a:avLst/>
              </a:prstGeom>
            </p:spPr>
          </p:pic>
          <p:sp>
            <p:nvSpPr>
              <p:cNvPr id="14" name="직사각형 49">
                <a:extLst>
                  <a:ext uri="{FF2B5EF4-FFF2-40B4-BE49-F238E27FC236}">
                    <a16:creationId xmlns:a16="http://schemas.microsoft.com/office/drawing/2014/main" id="{814F239C-D714-1E64-5351-A04A21FF4EDD}"/>
                  </a:ext>
                </a:extLst>
              </p:cNvPr>
              <p:cNvSpPr/>
              <p:nvPr/>
            </p:nvSpPr>
            <p:spPr>
              <a:xfrm>
                <a:off x="856814" y="3171505"/>
                <a:ext cx="323697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200"/>
                  <a:t>Used to develop </a:t>
                </a:r>
                <a:r>
                  <a:rPr lang="en-US" altLang="ko-KR" sz="1200" b="1"/>
                  <a:t>SSP</a:t>
                </a:r>
                <a:r>
                  <a:rPr lang="en-US" altLang="ko-KR" sz="1200" b="1" baseline="30000"/>
                  <a:t>5)</a:t>
                </a:r>
                <a:r>
                  <a:rPr lang="en-US" altLang="ko-KR" sz="1200" b="1"/>
                  <a:t>-RCP</a:t>
                </a:r>
                <a:r>
                  <a:rPr lang="en-US" altLang="ko-KR" sz="1200" b="1" baseline="30000"/>
                  <a:t>6)</a:t>
                </a:r>
                <a:r>
                  <a:rPr lang="en-US" altLang="ko-KR" sz="1200" b="1"/>
                  <a:t> scenarios </a:t>
                </a:r>
                <a:r>
                  <a:rPr lang="en-US" altLang="ko-KR" sz="1200"/>
                  <a:t>GCAM is the marker model for SSP4</a:t>
                </a:r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5D647DA-10BC-1E4F-441E-C34398C6564E}"/>
              </a:ext>
            </a:extLst>
          </p:cNvPr>
          <p:cNvGrpSpPr/>
          <p:nvPr/>
        </p:nvGrpSpPr>
        <p:grpSpPr>
          <a:xfrm>
            <a:off x="4530589" y="1134621"/>
            <a:ext cx="3538670" cy="482899"/>
            <a:chOff x="4869415" y="730730"/>
            <a:chExt cx="3538670" cy="482899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50B8B11-E8BF-8CF6-EB8F-9CCB5999F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4869415" y="730730"/>
              <a:ext cx="686779" cy="482899"/>
            </a:xfrm>
            <a:prstGeom prst="rect">
              <a:avLst/>
            </a:prstGeom>
          </p:spPr>
        </p:pic>
        <p:sp>
          <p:nvSpPr>
            <p:cNvPr id="19" name="직사각형 49">
              <a:extLst>
                <a:ext uri="{FF2B5EF4-FFF2-40B4-BE49-F238E27FC236}">
                  <a16:creationId xmlns:a16="http://schemas.microsoft.com/office/drawing/2014/main" id="{455FFD05-81D2-F1B1-658A-B35F4259F5EF}"/>
                </a:ext>
              </a:extLst>
            </p:cNvPr>
            <p:cNvSpPr/>
            <p:nvPr/>
          </p:nvSpPr>
          <p:spPr>
            <a:xfrm>
              <a:off x="5511680" y="741347"/>
              <a:ext cx="2896405" cy="461665"/>
            </a:xfrm>
            <a:prstGeom prst="rect">
              <a:avLst/>
            </a:prstGeom>
          </p:spPr>
          <p:txBody>
            <a:bodyPr wrap="square" rIns="0">
              <a:spAutoFit/>
            </a:bodyPr>
            <a:lstStyle/>
            <a:p>
              <a:r>
                <a:rPr lang="en-US" altLang="ko-KR" sz="1200" spc="-50">
                  <a:solidFill>
                    <a:schemeClr val="tx2"/>
                  </a:solidFill>
                </a:rPr>
                <a:t>Used in </a:t>
              </a:r>
              <a:r>
                <a:rPr lang="en-US" altLang="ko-KR" sz="1200" b="1" spc="-50">
                  <a:solidFill>
                    <a:schemeClr val="tx2"/>
                  </a:solidFill>
                </a:rPr>
                <a:t>U.S. national decarbonization strategies</a:t>
              </a:r>
              <a:r>
                <a:rPr lang="en-US" altLang="ko-KR" sz="1200" spc="-50">
                  <a:solidFill>
                    <a:schemeClr val="tx2"/>
                  </a:solidFill>
                </a:rPr>
                <a:t> under the Obama administration</a:t>
              </a:r>
            </a:p>
          </p:txBody>
        </p:sp>
      </p:grpSp>
      <p:sp>
        <p:nvSpPr>
          <p:cNvPr id="33" name="직사각형 49">
            <a:extLst>
              <a:ext uri="{FF2B5EF4-FFF2-40B4-BE49-F238E27FC236}">
                <a16:creationId xmlns:a16="http://schemas.microsoft.com/office/drawing/2014/main" id="{196C5B21-B350-6D7D-9832-6607C0FBBA4D}"/>
              </a:ext>
            </a:extLst>
          </p:cNvPr>
          <p:cNvSpPr/>
          <p:nvPr/>
        </p:nvSpPr>
        <p:spPr>
          <a:xfrm>
            <a:off x="9287292" y="1161461"/>
            <a:ext cx="23850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tx2"/>
                </a:solidFill>
                <a:latin typeface="+mn-ea"/>
              </a:rPr>
              <a:t>One of the three IAMs used in </a:t>
            </a:r>
            <a:r>
              <a:rPr lang="en-US" altLang="ko-KR" sz="1200" b="1">
                <a:solidFill>
                  <a:schemeClr val="tx2"/>
                </a:solidFill>
                <a:latin typeface="+mn-ea"/>
              </a:rPr>
              <a:t>NGFS</a:t>
            </a:r>
            <a:r>
              <a:rPr lang="en-US" altLang="ko-KR" sz="1200" b="1" baseline="30000">
                <a:solidFill>
                  <a:schemeClr val="tx2"/>
                </a:solidFill>
                <a:latin typeface="+mn-ea"/>
              </a:rPr>
              <a:t>4)</a:t>
            </a:r>
            <a:r>
              <a:rPr lang="en-US" altLang="ko-KR" sz="1200">
                <a:solidFill>
                  <a:schemeClr val="tx2"/>
                </a:solidFill>
                <a:latin typeface="+mn-ea"/>
              </a:rPr>
              <a:t> </a:t>
            </a:r>
            <a:r>
              <a:rPr lang="en-US" altLang="ko-KR" sz="1200" b="1">
                <a:solidFill>
                  <a:schemeClr val="tx2"/>
                </a:solidFill>
                <a:latin typeface="+mn-ea"/>
              </a:rPr>
              <a:t>transition risk analysis</a:t>
            </a:r>
            <a:r>
              <a:rPr lang="en-US" altLang="ko-KR" sz="1200">
                <a:solidFill>
                  <a:schemeClr val="tx2"/>
                </a:solidFill>
                <a:latin typeface="+mn-ea"/>
              </a:rPr>
              <a:t>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E7C782D-E91D-890C-DE6C-588220997D25}"/>
              </a:ext>
            </a:extLst>
          </p:cNvPr>
          <p:cNvSpPr txBox="1"/>
          <p:nvPr/>
        </p:nvSpPr>
        <p:spPr>
          <a:xfrm>
            <a:off x="9592442" y="5530057"/>
            <a:ext cx="2390008" cy="1023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>
              <a:spcAft>
                <a:spcPts val="300"/>
              </a:spcAft>
            </a:pPr>
            <a:r>
              <a:rPr lang="en-US" altLang="ko-KR" sz="800" spc="-50">
                <a:solidFill>
                  <a:schemeClr val="tx2"/>
                </a:solidFill>
                <a:latin typeface="+mn-ea"/>
              </a:rPr>
              <a:t>1) IPCC: Intergovernmental Panel on Climate Change</a:t>
            </a:r>
          </a:p>
          <a:p>
            <a:pPr marL="182563" indent="-182563">
              <a:spcAft>
                <a:spcPts val="300"/>
              </a:spcAft>
            </a:pPr>
            <a:r>
              <a:rPr lang="en-US" altLang="ko-KR" sz="800" spc="-50">
                <a:solidFill>
                  <a:schemeClr val="tx2"/>
                </a:solidFill>
                <a:latin typeface="+mn-ea"/>
              </a:rPr>
              <a:t>2) MCS: Mid-Century Strategy</a:t>
            </a:r>
          </a:p>
          <a:p>
            <a:pPr marL="182563" indent="-182563">
              <a:spcAft>
                <a:spcPts val="300"/>
              </a:spcAft>
            </a:pPr>
            <a:r>
              <a:rPr lang="en-US" altLang="ko-KR" sz="800" spc="-50">
                <a:solidFill>
                  <a:schemeClr val="tx2"/>
                </a:solidFill>
                <a:latin typeface="+mn-ea"/>
              </a:rPr>
              <a:t>3) EDF: Environmental Defense Fund</a:t>
            </a:r>
          </a:p>
          <a:p>
            <a:pPr marL="182563" indent="-182563">
              <a:spcAft>
                <a:spcPts val="300"/>
              </a:spcAft>
            </a:pPr>
            <a:r>
              <a:rPr lang="en-US" altLang="ko-KR" sz="800" spc="-50">
                <a:solidFill>
                  <a:schemeClr val="tx2"/>
                </a:solidFill>
                <a:latin typeface="+mn-ea"/>
              </a:rPr>
              <a:t>4) NGFS: Network for Greening the Financial System</a:t>
            </a:r>
          </a:p>
          <a:p>
            <a:pPr marL="182563" indent="-182563">
              <a:spcAft>
                <a:spcPts val="300"/>
              </a:spcAft>
            </a:pPr>
            <a:r>
              <a:rPr lang="en-US" altLang="ko-KR" sz="800" spc="-50">
                <a:solidFill>
                  <a:schemeClr val="tx2"/>
                </a:solidFill>
                <a:latin typeface="+mn-ea"/>
              </a:rPr>
              <a:t>5) SSP: Shared Socioeconomic Pathways</a:t>
            </a:r>
          </a:p>
          <a:p>
            <a:pPr marL="182563" indent="-182563">
              <a:spcAft>
                <a:spcPts val="300"/>
              </a:spcAft>
            </a:pPr>
            <a:r>
              <a:rPr lang="en-US" altLang="ko-KR" sz="800" spc="-50">
                <a:solidFill>
                  <a:schemeClr val="tx2"/>
                </a:solidFill>
                <a:latin typeface="+mn-ea"/>
              </a:rPr>
              <a:t>6) RCP: Representative Concentration Pathways</a:t>
            </a:r>
          </a:p>
        </p:txBody>
      </p:sp>
      <p:pic>
        <p:nvPicPr>
          <p:cNvPr id="63" name="그래픽 62">
            <a:extLst>
              <a:ext uri="{FF2B5EF4-FFF2-40B4-BE49-F238E27FC236}">
                <a16:creationId xmlns:a16="http://schemas.microsoft.com/office/drawing/2014/main" id="{8340EF62-14FF-BBD9-709B-FED49273ABD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507856" y="1177981"/>
            <a:ext cx="771525" cy="428625"/>
          </a:xfrm>
          <a:prstGeom prst="rect">
            <a:avLst/>
          </a:prstGeom>
        </p:spPr>
      </p:pic>
      <p:grpSp>
        <p:nvGrpSpPr>
          <p:cNvPr id="65" name="그룹 64">
            <a:extLst>
              <a:ext uri="{FF2B5EF4-FFF2-40B4-BE49-F238E27FC236}">
                <a16:creationId xmlns:a16="http://schemas.microsoft.com/office/drawing/2014/main" id="{B00446DF-29EC-5379-4CEE-E66F4DEE7CB2}"/>
              </a:ext>
            </a:extLst>
          </p:cNvPr>
          <p:cNvGrpSpPr/>
          <p:nvPr/>
        </p:nvGrpSpPr>
        <p:grpSpPr>
          <a:xfrm>
            <a:off x="8647466" y="1778595"/>
            <a:ext cx="2894641" cy="646804"/>
            <a:chOff x="8595993" y="1778595"/>
            <a:chExt cx="2894641" cy="646804"/>
          </a:xfrm>
        </p:grpSpPr>
        <p:sp>
          <p:nvSpPr>
            <p:cNvPr id="25" name="직사각형 49">
              <a:extLst>
                <a:ext uri="{FF2B5EF4-FFF2-40B4-BE49-F238E27FC236}">
                  <a16:creationId xmlns:a16="http://schemas.microsoft.com/office/drawing/2014/main" id="{1E9305EB-060E-7C33-BCF6-9659A831A851}"/>
                </a:ext>
              </a:extLst>
            </p:cNvPr>
            <p:cNvSpPr/>
            <p:nvPr/>
          </p:nvSpPr>
          <p:spPr>
            <a:xfrm>
              <a:off x="9868364" y="1778595"/>
              <a:ext cx="162227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solidFill>
                    <a:schemeClr val="tx2"/>
                  </a:solidFill>
                  <a:latin typeface="+mn-ea"/>
                </a:rPr>
                <a:t>Used by the Bank of Korea to analyze the</a:t>
              </a: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0934DDD2-80A4-CC3F-1789-EFF07DF64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95993" y="1845299"/>
              <a:ext cx="1230756" cy="334855"/>
            </a:xfrm>
            <a:prstGeom prst="rect">
              <a:avLst/>
            </a:prstGeom>
          </p:spPr>
        </p:pic>
        <p:sp>
          <p:nvSpPr>
            <p:cNvPr id="64" name="직사각형 49">
              <a:extLst>
                <a:ext uri="{FF2B5EF4-FFF2-40B4-BE49-F238E27FC236}">
                  <a16:creationId xmlns:a16="http://schemas.microsoft.com/office/drawing/2014/main" id="{27A2D6D6-FA6A-05FF-9CB2-8444CAD121C9}"/>
                </a:ext>
              </a:extLst>
            </p:cNvPr>
            <p:cNvSpPr/>
            <p:nvPr/>
          </p:nvSpPr>
          <p:spPr>
            <a:xfrm>
              <a:off x="8698939" y="2148400"/>
              <a:ext cx="2791695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200" b="1">
                  <a:solidFill>
                    <a:schemeClr val="tx2"/>
                  </a:solidFill>
                  <a:latin typeface="+mn-ea"/>
                </a:rPr>
                <a:t>economic impact of climate change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90163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BC6B5-9B33-753E-38CA-E530653C2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DB86F-7267-3EF6-64FB-2C77E2B64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GCAM-Korea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DE90AB-65E0-2905-1671-E2D996F27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6</a:t>
            </a:fld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FB1516C-6313-859D-3FD9-8D705FA4B204}"/>
              </a:ext>
            </a:extLst>
          </p:cNvPr>
          <p:cNvGrpSpPr/>
          <p:nvPr/>
        </p:nvGrpSpPr>
        <p:grpSpPr>
          <a:xfrm>
            <a:off x="549783" y="2844801"/>
            <a:ext cx="5546217" cy="3761572"/>
            <a:chOff x="399221" y="2523778"/>
            <a:chExt cx="5915914" cy="4012310"/>
          </a:xfrm>
        </p:grpSpPr>
        <p:grpSp>
          <p:nvGrpSpPr>
            <p:cNvPr id="85" name="Group 34">
              <a:extLst>
                <a:ext uri="{FF2B5EF4-FFF2-40B4-BE49-F238E27FC236}">
                  <a16:creationId xmlns:a16="http://schemas.microsoft.com/office/drawing/2014/main" id="{20440521-CE8D-8C82-B009-2109755F20B6}"/>
                </a:ext>
              </a:extLst>
            </p:cNvPr>
            <p:cNvGrpSpPr/>
            <p:nvPr/>
          </p:nvGrpSpPr>
          <p:grpSpPr>
            <a:xfrm>
              <a:off x="399221" y="2523778"/>
              <a:ext cx="5915914" cy="4012310"/>
              <a:chOff x="4794570" y="1142566"/>
              <a:chExt cx="4575746" cy="2865773"/>
            </a:xfrm>
          </p:grpSpPr>
          <p:pic>
            <p:nvPicPr>
              <p:cNvPr id="86" name="Picture 2" descr="이미지">
                <a:extLst>
                  <a:ext uri="{FF2B5EF4-FFF2-40B4-BE49-F238E27FC236}">
                    <a16:creationId xmlns:a16="http://schemas.microsoft.com/office/drawing/2014/main" id="{6BA86C39-8DBF-397B-09CF-FFCFCBE64F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31"/>
              <a:stretch>
                <a:fillRect/>
              </a:stretch>
            </p:blipFill>
            <p:spPr bwMode="auto">
              <a:xfrm>
                <a:off x="4794570" y="1142566"/>
                <a:ext cx="4406253" cy="25866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F291CEB8-2B4E-AA1A-8906-44542AE1E1F0}"/>
                  </a:ext>
                </a:extLst>
              </p:cNvPr>
              <p:cNvSpPr txBox="1"/>
              <p:nvPr/>
            </p:nvSpPr>
            <p:spPr>
              <a:xfrm>
                <a:off x="5492583" y="3867650"/>
                <a:ext cx="3877733" cy="1406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altLang="ko-KR" sz="600">
                    <a:latin typeface="+mn-ea"/>
                  </a:rPr>
                  <a:t>Source:</a:t>
                </a:r>
                <a:r>
                  <a:rPr lang="ko-KR" altLang="en-US" sz="600">
                    <a:latin typeface="+mn-ea"/>
                  </a:rPr>
                  <a:t> </a:t>
                </a:r>
                <a:r>
                  <a:rPr lang="en-US" altLang="ko-KR" sz="600">
                    <a:latin typeface="+mn-ea"/>
                  </a:rPr>
                  <a:t>JGCRI/PNNL, https://mobile.twitter.com/chris_r_vernon/status/1469435043068231688/photo/1</a:t>
                </a:r>
                <a:endParaRPr lang="ko-KR" altLang="en-US" sz="1400"/>
              </a:p>
            </p:txBody>
          </p:sp>
        </p:grpSp>
        <p:sp>
          <p:nvSpPr>
            <p:cNvPr id="89" name="Rectangle 9">
              <a:extLst>
                <a:ext uri="{FF2B5EF4-FFF2-40B4-BE49-F238E27FC236}">
                  <a16:creationId xmlns:a16="http://schemas.microsoft.com/office/drawing/2014/main" id="{6DCDDF12-72D6-875F-157B-1084AA7D1077}"/>
                </a:ext>
              </a:extLst>
            </p:cNvPr>
            <p:cNvSpPr/>
            <p:nvPr/>
          </p:nvSpPr>
          <p:spPr>
            <a:xfrm>
              <a:off x="4104133" y="4704609"/>
              <a:ext cx="78857" cy="195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0912414B-3269-45F4-9CD8-C0B5786DCB07}"/>
                </a:ext>
              </a:extLst>
            </p:cNvPr>
            <p:cNvSpPr/>
            <p:nvPr/>
          </p:nvSpPr>
          <p:spPr>
            <a:xfrm>
              <a:off x="4883073" y="4006108"/>
              <a:ext cx="790988" cy="1035791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9A14D1CC-FEEB-4C79-26F0-4DB7213CFE62}"/>
                </a:ext>
              </a:extLst>
            </p:cNvPr>
            <p:cNvSpPr txBox="1"/>
            <p:nvPr/>
          </p:nvSpPr>
          <p:spPr>
            <a:xfrm>
              <a:off x="3998994" y="4715929"/>
              <a:ext cx="1074951" cy="3939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b="1">
                  <a:solidFill>
                    <a:srgbClr val="FF0000"/>
                  </a:solidFill>
                </a:rPr>
                <a:t>South Korea</a:t>
              </a:r>
            </a:p>
            <a:p>
              <a:pPr algn="ctr"/>
              <a:r>
                <a:rPr lang="en-US" altLang="ko-KR" sz="900" b="1">
                  <a:solidFill>
                    <a:srgbClr val="FF0000"/>
                  </a:solidFill>
                </a:rPr>
                <a:t>(17</a:t>
              </a:r>
              <a:r>
                <a:rPr lang="ko-KR" altLang="en-US" sz="900" b="1">
                  <a:solidFill>
                    <a:srgbClr val="FF0000"/>
                  </a:solidFill>
                </a:rPr>
                <a:t> </a:t>
              </a:r>
              <a:r>
                <a:rPr lang="en-US" altLang="ko-KR" sz="900" b="1">
                  <a:solidFill>
                    <a:srgbClr val="FF0000"/>
                  </a:solidFill>
                </a:rPr>
                <a:t>provinces)</a:t>
              </a:r>
              <a:endParaRPr lang="ko-KR" altLang="en-US" sz="9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55C0879D-2BFE-DA69-E94F-94F0E0000138}"/>
              </a:ext>
            </a:extLst>
          </p:cNvPr>
          <p:cNvGrpSpPr/>
          <p:nvPr/>
        </p:nvGrpSpPr>
        <p:grpSpPr>
          <a:xfrm>
            <a:off x="6122459" y="1280282"/>
            <a:ext cx="5859991" cy="5331618"/>
            <a:chOff x="6305672" y="1302686"/>
            <a:chExt cx="5685028" cy="5172429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A279B8B-B23D-900F-FDFC-240C04123BB5}"/>
                </a:ext>
              </a:extLst>
            </p:cNvPr>
            <p:cNvSpPr txBox="1"/>
            <p:nvPr/>
          </p:nvSpPr>
          <p:spPr>
            <a:xfrm>
              <a:off x="7002213" y="6295963"/>
              <a:ext cx="4988487" cy="179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600"/>
                <a:t>Source: Adapted </a:t>
              </a:r>
              <a:r>
                <a:rPr lang="ko-KR" altLang="en-US" sz="600"/>
                <a:t>GCAM v.7.0 Documentation </a:t>
              </a:r>
              <a:r>
                <a:rPr lang="en-US" altLang="ko-KR" sz="600"/>
                <a:t>-</a:t>
              </a:r>
              <a:r>
                <a:rPr lang="ko-KR" altLang="en-US" sz="600"/>
                <a:t> GCAM Model Overview, </a:t>
              </a:r>
              <a:r>
                <a:rPr lang="ko-KR" altLang="en-US" sz="600">
                  <a:hlinkClick r:id="rId4"/>
                </a:rPr>
                <a:t>https://jgcri.github.io/gcam-doc/overview.html</a:t>
              </a:r>
              <a:r>
                <a:rPr lang="ko-KR" altLang="en-US" sz="600"/>
                <a:t> 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0BD9300E-7275-C4D2-1928-623666C02011}"/>
                </a:ext>
              </a:extLst>
            </p:cNvPr>
            <p:cNvGrpSpPr/>
            <p:nvPr/>
          </p:nvGrpSpPr>
          <p:grpSpPr>
            <a:xfrm>
              <a:off x="6305672" y="1302686"/>
              <a:ext cx="5470916" cy="4575937"/>
              <a:chOff x="6305672" y="1302686"/>
              <a:chExt cx="5470916" cy="4575937"/>
            </a:xfrm>
          </p:grpSpPr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2310402-7DC3-5503-A654-2DE97C730F37}"/>
                  </a:ext>
                </a:extLst>
              </p:cNvPr>
              <p:cNvSpPr txBox="1"/>
              <p:nvPr/>
            </p:nvSpPr>
            <p:spPr>
              <a:xfrm>
                <a:off x="6369920" y="1302686"/>
                <a:ext cx="52501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400"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Energy systems in GCAM-Korea</a:t>
                </a:r>
              </a:p>
            </p:txBody>
          </p:sp>
          <p:pic>
            <p:nvPicPr>
              <p:cNvPr id="97" name="Picture 6">
                <a:extLst>
                  <a:ext uri="{FF2B5EF4-FFF2-40B4-BE49-F238E27FC236}">
                    <a16:creationId xmlns:a16="http://schemas.microsoft.com/office/drawing/2014/main" id="{C4D53320-0B20-DFE2-9D62-8788D002A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5672" y="1726383"/>
                <a:ext cx="5470916" cy="4152240"/>
              </a:xfrm>
              <a:prstGeom prst="rect">
                <a:avLst/>
              </a:prstGeom>
            </p:spPr>
          </p:pic>
        </p:grpSp>
      </p:grpSp>
      <p:sp>
        <p:nvSpPr>
          <p:cNvPr id="100" name="직사각형 49">
            <a:extLst>
              <a:ext uri="{FF2B5EF4-FFF2-40B4-BE49-F238E27FC236}">
                <a16:creationId xmlns:a16="http://schemas.microsoft.com/office/drawing/2014/main" id="{59220DF7-F1C4-5FE2-FCF2-F008621CB5DD}"/>
              </a:ext>
            </a:extLst>
          </p:cNvPr>
          <p:cNvSpPr/>
          <p:nvPr/>
        </p:nvSpPr>
        <p:spPr>
          <a:xfrm>
            <a:off x="517731" y="898346"/>
            <a:ext cx="5470917" cy="1764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Features of G</a:t>
            </a:r>
            <a:r>
              <a:rPr lang="ko-KR" altLang="en-US" sz="140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CAM</a:t>
            </a:r>
            <a:r>
              <a:rPr lang="en-US" altLang="ko-KR" sz="1400">
                <a:solidFill>
                  <a:schemeClr val="tx2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-Korea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2"/>
                </a:solidFill>
              </a:rPr>
              <a:t>(High resolution)</a:t>
            </a:r>
            <a:r>
              <a:rPr lang="ko-KR" altLang="en-US" sz="1200">
                <a:solidFill>
                  <a:schemeClr val="tx2"/>
                </a:solidFill>
              </a:rPr>
              <a:t> </a:t>
            </a:r>
            <a:r>
              <a:rPr lang="en-US" altLang="ko-KR" sz="1200">
                <a:solidFill>
                  <a:schemeClr val="tx2"/>
                </a:solidFill>
              </a:rPr>
              <a:t>Breaking down the energy system &amp; socioeconomics of  Korea into </a:t>
            </a:r>
            <a:r>
              <a:rPr lang="en-US" altLang="ko-KR" sz="1200"/>
              <a:t>17 provinces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2"/>
                </a:solidFill>
              </a:rPr>
              <a:t>(Global model)</a:t>
            </a:r>
            <a:r>
              <a:rPr lang="en-US" altLang="ko-KR" sz="1200">
                <a:solidFill>
                  <a:schemeClr val="tx2"/>
                </a:solidFill>
              </a:rPr>
              <a:t> Still keeping the integrity of the global model. 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b="1">
                <a:solidFill>
                  <a:schemeClr val="tx2"/>
                </a:solidFill>
              </a:rPr>
              <a:t>(Open-source)</a:t>
            </a:r>
            <a:r>
              <a:rPr lang="en-US" altLang="ko-KR" sz="1200">
                <a:solidFill>
                  <a:schemeClr val="tx2"/>
                </a:solidFill>
              </a:rPr>
              <a:t> Accessible on GitHub, enabling anyone to download it. </a:t>
            </a:r>
            <a:r>
              <a:rPr lang="en-US" altLang="ko-KR" sz="1200">
                <a:solidFill>
                  <a:schemeClr val="tx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https://github.com/EML-Ajou/GCAM-Korea</a:t>
            </a:r>
            <a:endParaRPr lang="ko-KR" altLang="en-US" sz="12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43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DC963-D6BE-A688-83BD-10D61257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C783B9-E416-D9E5-5AEB-134DC1B6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E901A61-2452-2F56-2CAC-4C8D3C9A3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Data</a:t>
            </a:r>
            <a:r>
              <a:rPr lang="ko-KR" altLang="en-US"/>
              <a:t> </a:t>
            </a:r>
            <a:r>
              <a:rPr lang="en-US" altLang="ko-KR"/>
              <a:t>Science</a:t>
            </a:r>
            <a:r>
              <a:rPr lang="ko-KR" altLang="en-US"/>
              <a:t> </a:t>
            </a:r>
            <a:r>
              <a:rPr lang="en-US" altLang="ko-KR"/>
              <a:t>in</a:t>
            </a:r>
            <a:r>
              <a:rPr lang="ko-KR" altLang="en-US"/>
              <a:t> </a:t>
            </a:r>
            <a:r>
              <a:rPr lang="en-US" altLang="ko-KR"/>
              <a:t>GCAM-Korea</a:t>
            </a:r>
            <a:endParaRPr lang="ko-KR" altLang="en-US"/>
          </a:p>
        </p:txBody>
      </p:sp>
      <p:sp>
        <p:nvSpPr>
          <p:cNvPr id="10" name="Rectangle 66">
            <a:extLst>
              <a:ext uri="{FF2B5EF4-FFF2-40B4-BE49-F238E27FC236}">
                <a16:creationId xmlns:a16="http://schemas.microsoft.com/office/drawing/2014/main" id="{0B29373B-E1D9-133A-B7A1-14707BEC06F1}"/>
              </a:ext>
            </a:extLst>
          </p:cNvPr>
          <p:cNvSpPr/>
          <p:nvPr/>
        </p:nvSpPr>
        <p:spPr>
          <a:xfrm>
            <a:off x="856663" y="1905796"/>
            <a:ext cx="6048269" cy="208301"/>
          </a:xfrm>
          <a:prstGeom prst="rect">
            <a:avLst/>
          </a:prstGeom>
          <a:pattFill prst="dkUpDiag">
            <a:fgClr>
              <a:schemeClr val="bg1"/>
            </a:fgClr>
            <a:bgClr>
              <a:schemeClr val="accent1">
                <a:lumMod val="40000"/>
                <a:lumOff val="60000"/>
              </a:schemeClr>
            </a:bgClr>
          </a:patt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Part A: Input Data Generation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14" name="Rectangle 97">
            <a:extLst>
              <a:ext uri="{FF2B5EF4-FFF2-40B4-BE49-F238E27FC236}">
                <a16:creationId xmlns:a16="http://schemas.microsoft.com/office/drawing/2014/main" id="{F49DBA87-7EF8-D06D-678E-2CF1ABE7B829}"/>
              </a:ext>
            </a:extLst>
          </p:cNvPr>
          <p:cNvSpPr/>
          <p:nvPr/>
        </p:nvSpPr>
        <p:spPr>
          <a:xfrm>
            <a:off x="4626565" y="5516913"/>
            <a:ext cx="6431971" cy="208301"/>
          </a:xfrm>
          <a:prstGeom prst="rect">
            <a:avLst/>
          </a:prstGeom>
          <a:pattFill prst="dkUpDiag">
            <a:fgClr>
              <a:schemeClr val="bg1"/>
            </a:fgClr>
            <a:bgClr>
              <a:schemeClr val="accent6">
                <a:lumMod val="40000"/>
                <a:lumOff val="60000"/>
              </a:schemeClr>
            </a:bgClr>
          </a:patt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Part B: GCAM simulation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1F9E6EF6-B3FB-26BB-8C3D-425ED5581523}"/>
              </a:ext>
            </a:extLst>
          </p:cNvPr>
          <p:cNvGrpSpPr/>
          <p:nvPr/>
        </p:nvGrpSpPr>
        <p:grpSpPr>
          <a:xfrm>
            <a:off x="7121049" y="3209500"/>
            <a:ext cx="1541968" cy="503871"/>
            <a:chOff x="6897623" y="3603263"/>
            <a:chExt cx="1541968" cy="503871"/>
          </a:xfrm>
        </p:grpSpPr>
        <p:sp>
          <p:nvSpPr>
            <p:cNvPr id="13" name="위쪽 화살표 55">
              <a:extLst>
                <a:ext uri="{FF2B5EF4-FFF2-40B4-BE49-F238E27FC236}">
                  <a16:creationId xmlns:a16="http://schemas.microsoft.com/office/drawing/2014/main" id="{E905D8E8-457E-EE0D-5723-8F9655D5B5B5}"/>
                </a:ext>
              </a:extLst>
            </p:cNvPr>
            <p:cNvSpPr/>
            <p:nvPr/>
          </p:nvSpPr>
          <p:spPr>
            <a:xfrm rot="16200000" flipV="1">
              <a:off x="7436377" y="3103920"/>
              <a:ext cx="493416" cy="1513012"/>
            </a:xfrm>
            <a:prstGeom prst="upArrow">
              <a:avLst>
                <a:gd name="adj1" fmla="val 56177"/>
                <a:gd name="adj2" fmla="val 68532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lin ang="54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anose="020B0604020202020204" pitchFamily="34" charset="0"/>
              </a:endParaRPr>
            </a:p>
          </p:txBody>
        </p:sp>
        <p:sp>
          <p:nvSpPr>
            <p:cNvPr id="54" name="Rectangle: Rounded Corners 231">
              <a:extLst>
                <a:ext uri="{FF2B5EF4-FFF2-40B4-BE49-F238E27FC236}">
                  <a16:creationId xmlns:a16="http://schemas.microsoft.com/office/drawing/2014/main" id="{79E78826-649D-1F36-8ACD-E8C87E597AB9}"/>
                </a:ext>
              </a:extLst>
            </p:cNvPr>
            <p:cNvSpPr/>
            <p:nvPr/>
          </p:nvSpPr>
          <p:spPr>
            <a:xfrm>
              <a:off x="6897623" y="3603263"/>
              <a:ext cx="1348979" cy="4850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Ins="0" rtlCol="0" anchor="ctr"/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  <a:cs typeface="Arial" panose="020B0604020202020204" pitchFamily="34" charset="0"/>
                </a:rPr>
                <a:t>Language: C++</a:t>
              </a:r>
            </a:p>
          </p:txBody>
        </p:sp>
      </p:grpSp>
      <p:grpSp>
        <p:nvGrpSpPr>
          <p:cNvPr id="15" name="Group 234">
            <a:extLst>
              <a:ext uri="{FF2B5EF4-FFF2-40B4-BE49-F238E27FC236}">
                <a16:creationId xmlns:a16="http://schemas.microsoft.com/office/drawing/2014/main" id="{4E943535-481B-2BE1-C501-0726E409D5EA}"/>
              </a:ext>
            </a:extLst>
          </p:cNvPr>
          <p:cNvGrpSpPr/>
          <p:nvPr/>
        </p:nvGrpSpPr>
        <p:grpSpPr>
          <a:xfrm>
            <a:off x="1234527" y="2650808"/>
            <a:ext cx="1348979" cy="1323145"/>
            <a:chOff x="1386982" y="1671816"/>
            <a:chExt cx="1082280" cy="1061553"/>
          </a:xfrm>
        </p:grpSpPr>
        <p:grpSp>
          <p:nvGrpSpPr>
            <p:cNvPr id="16" name="Group 192">
              <a:extLst>
                <a:ext uri="{FF2B5EF4-FFF2-40B4-BE49-F238E27FC236}">
                  <a16:creationId xmlns:a16="http://schemas.microsoft.com/office/drawing/2014/main" id="{F30AEE83-722B-0CA9-50B4-AB68C75619C9}"/>
                </a:ext>
              </a:extLst>
            </p:cNvPr>
            <p:cNvGrpSpPr/>
            <p:nvPr/>
          </p:nvGrpSpPr>
          <p:grpSpPr>
            <a:xfrm>
              <a:off x="1386982" y="1739593"/>
              <a:ext cx="664047" cy="664047"/>
              <a:chOff x="10319664" y="2993039"/>
              <a:chExt cx="664047" cy="664047"/>
            </a:xfrm>
          </p:grpSpPr>
          <p:sp>
            <p:nvSpPr>
              <p:cNvPr id="25" name="Rectangle: Single Corner Snipped 193">
                <a:extLst>
                  <a:ext uri="{FF2B5EF4-FFF2-40B4-BE49-F238E27FC236}">
                    <a16:creationId xmlns:a16="http://schemas.microsoft.com/office/drawing/2014/main" id="{FF4C9C0F-1535-A749-D7F5-DECADD36EE87}"/>
                  </a:ext>
                </a:extLst>
              </p:cNvPr>
              <p:cNvSpPr/>
              <p:nvPr/>
            </p:nvSpPr>
            <p:spPr>
              <a:xfrm>
                <a:off x="10453057" y="3052018"/>
                <a:ext cx="396528" cy="543795"/>
              </a:xfrm>
              <a:prstGeom prst="snip1Rect">
                <a:avLst>
                  <a:gd name="adj" fmla="val 3814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pic>
            <p:nvPicPr>
              <p:cNvPr id="26" name="Graphic 194" descr="Paper">
                <a:extLst>
                  <a:ext uri="{FF2B5EF4-FFF2-40B4-BE49-F238E27FC236}">
                    <a16:creationId xmlns:a16="http://schemas.microsoft.com/office/drawing/2014/main" id="{A6604C49-B0B5-6D92-D7FC-7609BED122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19664" y="2993039"/>
                <a:ext cx="664047" cy="664047"/>
              </a:xfrm>
              <a:prstGeom prst="rect">
                <a:avLst/>
              </a:prstGeom>
            </p:spPr>
          </p:pic>
          <p:sp>
            <p:nvSpPr>
              <p:cNvPr id="27" name="Rectangle 195">
                <a:extLst>
                  <a:ext uri="{FF2B5EF4-FFF2-40B4-BE49-F238E27FC236}">
                    <a16:creationId xmlns:a16="http://schemas.microsoft.com/office/drawing/2014/main" id="{8014CAB3-7AD4-105B-7706-E6D16EB4BDCE}"/>
                  </a:ext>
                </a:extLst>
              </p:cNvPr>
              <p:cNvSpPr/>
              <p:nvPr/>
            </p:nvSpPr>
            <p:spPr>
              <a:xfrm>
                <a:off x="10424486" y="3338165"/>
                <a:ext cx="380952" cy="179160"/>
              </a:xfrm>
              <a:prstGeom prst="rect">
                <a:avLst/>
              </a:prstGeom>
              <a:solidFill>
                <a:srgbClr val="00B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100" b="1"/>
                  <a:t>CSV</a:t>
                </a:r>
                <a:endParaRPr lang="ko-KR" altLang="en-US" sz="1100" b="1"/>
              </a:p>
            </p:txBody>
          </p:sp>
        </p:grpSp>
        <p:grpSp>
          <p:nvGrpSpPr>
            <p:cNvPr id="17" name="Group 191">
              <a:extLst>
                <a:ext uri="{FF2B5EF4-FFF2-40B4-BE49-F238E27FC236}">
                  <a16:creationId xmlns:a16="http://schemas.microsoft.com/office/drawing/2014/main" id="{B1B6D84D-38E4-7F12-B7D4-33E9ECD145A2}"/>
                </a:ext>
              </a:extLst>
            </p:cNvPr>
            <p:cNvGrpSpPr/>
            <p:nvPr/>
          </p:nvGrpSpPr>
          <p:grpSpPr>
            <a:xfrm>
              <a:off x="1659100" y="2069322"/>
              <a:ext cx="664047" cy="664047"/>
              <a:chOff x="10319664" y="2993039"/>
              <a:chExt cx="664047" cy="664047"/>
            </a:xfrm>
          </p:grpSpPr>
          <p:sp>
            <p:nvSpPr>
              <p:cNvPr id="22" name="Rectangle: Single Corner Snipped 176">
                <a:extLst>
                  <a:ext uri="{FF2B5EF4-FFF2-40B4-BE49-F238E27FC236}">
                    <a16:creationId xmlns:a16="http://schemas.microsoft.com/office/drawing/2014/main" id="{0D26C523-91B5-960B-F4A3-C9673D851178}"/>
                  </a:ext>
                </a:extLst>
              </p:cNvPr>
              <p:cNvSpPr/>
              <p:nvPr/>
            </p:nvSpPr>
            <p:spPr>
              <a:xfrm>
                <a:off x="10453057" y="3052018"/>
                <a:ext cx="396528" cy="543795"/>
              </a:xfrm>
              <a:prstGeom prst="snip1Rect">
                <a:avLst>
                  <a:gd name="adj" fmla="val 3814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pic>
            <p:nvPicPr>
              <p:cNvPr id="23" name="Graphic 178" descr="Paper">
                <a:extLst>
                  <a:ext uri="{FF2B5EF4-FFF2-40B4-BE49-F238E27FC236}">
                    <a16:creationId xmlns:a16="http://schemas.microsoft.com/office/drawing/2014/main" id="{3F406042-76DF-14A0-44B8-6E0B42F3F6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19664" y="2993039"/>
                <a:ext cx="664047" cy="664047"/>
              </a:xfrm>
              <a:prstGeom prst="rect">
                <a:avLst/>
              </a:prstGeom>
            </p:spPr>
          </p:pic>
          <p:sp>
            <p:nvSpPr>
              <p:cNvPr id="24" name="Rectangle 179">
                <a:extLst>
                  <a:ext uri="{FF2B5EF4-FFF2-40B4-BE49-F238E27FC236}">
                    <a16:creationId xmlns:a16="http://schemas.microsoft.com/office/drawing/2014/main" id="{0E801736-2429-F6F7-747F-7D8FA431DF03}"/>
                  </a:ext>
                </a:extLst>
              </p:cNvPr>
              <p:cNvSpPr/>
              <p:nvPr/>
            </p:nvSpPr>
            <p:spPr>
              <a:xfrm>
                <a:off x="10424486" y="3338165"/>
                <a:ext cx="380952" cy="179160"/>
              </a:xfrm>
              <a:prstGeom prst="rect">
                <a:avLst/>
              </a:prstGeom>
              <a:solidFill>
                <a:srgbClr val="00B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100" b="1"/>
                  <a:t>CSV</a:t>
                </a:r>
                <a:endParaRPr lang="ko-KR" altLang="en-US" sz="1100" b="1"/>
              </a:p>
            </p:txBody>
          </p:sp>
        </p:grpSp>
        <p:grpSp>
          <p:nvGrpSpPr>
            <p:cNvPr id="18" name="Group 196">
              <a:extLst>
                <a:ext uri="{FF2B5EF4-FFF2-40B4-BE49-F238E27FC236}">
                  <a16:creationId xmlns:a16="http://schemas.microsoft.com/office/drawing/2014/main" id="{6E6B1E0C-FB6D-EE57-39E3-B73466B53E57}"/>
                </a:ext>
              </a:extLst>
            </p:cNvPr>
            <p:cNvGrpSpPr/>
            <p:nvPr/>
          </p:nvGrpSpPr>
          <p:grpSpPr>
            <a:xfrm>
              <a:off x="1805215" y="1671816"/>
              <a:ext cx="664047" cy="664047"/>
              <a:chOff x="10319664" y="2993039"/>
              <a:chExt cx="664047" cy="664047"/>
            </a:xfrm>
          </p:grpSpPr>
          <p:sp>
            <p:nvSpPr>
              <p:cNvPr id="19" name="Rectangle: Single Corner Snipped 197">
                <a:extLst>
                  <a:ext uri="{FF2B5EF4-FFF2-40B4-BE49-F238E27FC236}">
                    <a16:creationId xmlns:a16="http://schemas.microsoft.com/office/drawing/2014/main" id="{4CB431B4-B124-AC8B-F4D1-F14DB7AE84A7}"/>
                  </a:ext>
                </a:extLst>
              </p:cNvPr>
              <p:cNvSpPr/>
              <p:nvPr/>
            </p:nvSpPr>
            <p:spPr>
              <a:xfrm>
                <a:off x="10453057" y="3052018"/>
                <a:ext cx="396528" cy="543795"/>
              </a:xfrm>
              <a:prstGeom prst="snip1Rect">
                <a:avLst>
                  <a:gd name="adj" fmla="val 3814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/>
              </a:p>
            </p:txBody>
          </p:sp>
          <p:pic>
            <p:nvPicPr>
              <p:cNvPr id="20" name="Graphic 198" descr="Paper">
                <a:extLst>
                  <a:ext uri="{FF2B5EF4-FFF2-40B4-BE49-F238E27FC236}">
                    <a16:creationId xmlns:a16="http://schemas.microsoft.com/office/drawing/2014/main" id="{A5CB0D9C-99B6-9420-5136-5BD5C42C1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10319664" y="2993039"/>
                <a:ext cx="664047" cy="664047"/>
              </a:xfrm>
              <a:prstGeom prst="rect">
                <a:avLst/>
              </a:prstGeom>
            </p:spPr>
          </p:pic>
          <p:sp>
            <p:nvSpPr>
              <p:cNvPr id="21" name="Rectangle 199">
                <a:extLst>
                  <a:ext uri="{FF2B5EF4-FFF2-40B4-BE49-F238E27FC236}">
                    <a16:creationId xmlns:a16="http://schemas.microsoft.com/office/drawing/2014/main" id="{2FB20CC3-4ADA-77D4-51C2-6AA69203C4F2}"/>
                  </a:ext>
                </a:extLst>
              </p:cNvPr>
              <p:cNvSpPr/>
              <p:nvPr/>
            </p:nvSpPr>
            <p:spPr>
              <a:xfrm>
                <a:off x="10424486" y="3338165"/>
                <a:ext cx="380952" cy="179160"/>
              </a:xfrm>
              <a:prstGeom prst="rect">
                <a:avLst/>
              </a:prstGeom>
              <a:solidFill>
                <a:srgbClr val="00BB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100" b="1"/>
                  <a:t>CSV</a:t>
                </a:r>
                <a:endParaRPr lang="ko-KR" altLang="en-US" sz="1100" b="1"/>
              </a:p>
            </p:txBody>
          </p:sp>
        </p:grpSp>
      </p:grpSp>
      <p:grpSp>
        <p:nvGrpSpPr>
          <p:cNvPr id="41" name="Group 232">
            <a:extLst>
              <a:ext uri="{FF2B5EF4-FFF2-40B4-BE49-F238E27FC236}">
                <a16:creationId xmlns:a16="http://schemas.microsoft.com/office/drawing/2014/main" id="{EC1E240F-0A92-BB17-315F-7D82F1539A1C}"/>
              </a:ext>
            </a:extLst>
          </p:cNvPr>
          <p:cNvGrpSpPr/>
          <p:nvPr/>
        </p:nvGrpSpPr>
        <p:grpSpPr>
          <a:xfrm>
            <a:off x="9076961" y="3147680"/>
            <a:ext cx="1122828" cy="1107172"/>
            <a:chOff x="5167919" y="1668830"/>
            <a:chExt cx="1079913" cy="1064855"/>
          </a:xfrm>
        </p:grpSpPr>
        <p:grpSp>
          <p:nvGrpSpPr>
            <p:cNvPr id="42" name="Group 219">
              <a:extLst>
                <a:ext uri="{FF2B5EF4-FFF2-40B4-BE49-F238E27FC236}">
                  <a16:creationId xmlns:a16="http://schemas.microsoft.com/office/drawing/2014/main" id="{97287A8B-BEDD-2F24-4E46-667642404F98}"/>
                </a:ext>
              </a:extLst>
            </p:cNvPr>
            <p:cNvGrpSpPr/>
            <p:nvPr/>
          </p:nvGrpSpPr>
          <p:grpSpPr>
            <a:xfrm>
              <a:off x="5583785" y="1668830"/>
              <a:ext cx="664047" cy="664047"/>
              <a:chOff x="10081607" y="3187171"/>
              <a:chExt cx="664047" cy="664047"/>
            </a:xfrm>
          </p:grpSpPr>
          <p:sp>
            <p:nvSpPr>
              <p:cNvPr id="51" name="Rectangle: Single Corner Snipped 220">
                <a:extLst>
                  <a:ext uri="{FF2B5EF4-FFF2-40B4-BE49-F238E27FC236}">
                    <a16:creationId xmlns:a16="http://schemas.microsoft.com/office/drawing/2014/main" id="{CD2934CA-AD83-5725-88CF-2D3B22BD9AD7}"/>
                  </a:ext>
                </a:extLst>
              </p:cNvPr>
              <p:cNvSpPr/>
              <p:nvPr/>
            </p:nvSpPr>
            <p:spPr>
              <a:xfrm>
                <a:off x="10215000" y="3246150"/>
                <a:ext cx="396528" cy="543795"/>
              </a:xfrm>
              <a:prstGeom prst="snip1Rect">
                <a:avLst>
                  <a:gd name="adj" fmla="val 3814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pic>
            <p:nvPicPr>
              <p:cNvPr id="52" name="Graphic 221" descr="Paper">
                <a:extLst>
                  <a:ext uri="{FF2B5EF4-FFF2-40B4-BE49-F238E27FC236}">
                    <a16:creationId xmlns:a16="http://schemas.microsoft.com/office/drawing/2014/main" id="{424B4BAD-91C3-A0E1-DFE8-BBE38294CC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081607" y="3187171"/>
                <a:ext cx="664047" cy="664047"/>
              </a:xfrm>
              <a:prstGeom prst="rect">
                <a:avLst/>
              </a:prstGeom>
            </p:spPr>
          </p:pic>
          <p:sp>
            <p:nvSpPr>
              <p:cNvPr id="53" name="Rectangle 222">
                <a:extLst>
                  <a:ext uri="{FF2B5EF4-FFF2-40B4-BE49-F238E27FC236}">
                    <a16:creationId xmlns:a16="http://schemas.microsoft.com/office/drawing/2014/main" id="{AFB6D9B9-A40A-C7E5-9ACE-91945D6295E2}"/>
                  </a:ext>
                </a:extLst>
              </p:cNvPr>
              <p:cNvSpPr/>
              <p:nvPr/>
            </p:nvSpPr>
            <p:spPr>
              <a:xfrm>
                <a:off x="10186429" y="3532297"/>
                <a:ext cx="380952" cy="17916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50" b="1"/>
                  <a:t>baseX</a:t>
                </a:r>
                <a:endParaRPr lang="ko-KR" altLang="en-US" sz="1050" b="1"/>
              </a:p>
            </p:txBody>
          </p:sp>
        </p:grpSp>
        <p:grpSp>
          <p:nvGrpSpPr>
            <p:cNvPr id="43" name="Group 223">
              <a:extLst>
                <a:ext uri="{FF2B5EF4-FFF2-40B4-BE49-F238E27FC236}">
                  <a16:creationId xmlns:a16="http://schemas.microsoft.com/office/drawing/2014/main" id="{75872FA7-BC6B-9BC8-0478-1D93C49C5B42}"/>
                </a:ext>
              </a:extLst>
            </p:cNvPr>
            <p:cNvGrpSpPr/>
            <p:nvPr/>
          </p:nvGrpSpPr>
          <p:grpSpPr>
            <a:xfrm>
              <a:off x="5167919" y="1730172"/>
              <a:ext cx="664047" cy="664047"/>
              <a:chOff x="10081607" y="3187171"/>
              <a:chExt cx="664047" cy="664047"/>
            </a:xfrm>
          </p:grpSpPr>
          <p:sp>
            <p:nvSpPr>
              <p:cNvPr id="48" name="Rectangle: Single Corner Snipped 224">
                <a:extLst>
                  <a:ext uri="{FF2B5EF4-FFF2-40B4-BE49-F238E27FC236}">
                    <a16:creationId xmlns:a16="http://schemas.microsoft.com/office/drawing/2014/main" id="{F58741B8-1181-4BA5-5FFF-DD613D69934D}"/>
                  </a:ext>
                </a:extLst>
              </p:cNvPr>
              <p:cNvSpPr/>
              <p:nvPr/>
            </p:nvSpPr>
            <p:spPr>
              <a:xfrm>
                <a:off x="10215000" y="3246150"/>
                <a:ext cx="396528" cy="543795"/>
              </a:xfrm>
              <a:prstGeom prst="snip1Rect">
                <a:avLst>
                  <a:gd name="adj" fmla="val 3814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pic>
            <p:nvPicPr>
              <p:cNvPr id="49" name="Graphic 225" descr="Paper">
                <a:extLst>
                  <a:ext uri="{FF2B5EF4-FFF2-40B4-BE49-F238E27FC236}">
                    <a16:creationId xmlns:a16="http://schemas.microsoft.com/office/drawing/2014/main" id="{08F763A9-956B-A47C-3E6B-33EA797191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081607" y="3187171"/>
                <a:ext cx="664047" cy="664047"/>
              </a:xfrm>
              <a:prstGeom prst="rect">
                <a:avLst/>
              </a:prstGeom>
            </p:spPr>
          </p:pic>
          <p:sp>
            <p:nvSpPr>
              <p:cNvPr id="50" name="Rectangle 226">
                <a:extLst>
                  <a:ext uri="{FF2B5EF4-FFF2-40B4-BE49-F238E27FC236}">
                    <a16:creationId xmlns:a16="http://schemas.microsoft.com/office/drawing/2014/main" id="{2339EDAD-0AB2-8A36-4F89-728A731828BB}"/>
                  </a:ext>
                </a:extLst>
              </p:cNvPr>
              <p:cNvSpPr/>
              <p:nvPr/>
            </p:nvSpPr>
            <p:spPr>
              <a:xfrm>
                <a:off x="10186429" y="3532297"/>
                <a:ext cx="380952" cy="17916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50" b="1"/>
                  <a:t>baseX</a:t>
                </a:r>
                <a:endParaRPr lang="ko-KR" altLang="en-US" sz="1050" b="1"/>
              </a:p>
            </p:txBody>
          </p:sp>
        </p:grpSp>
        <p:grpSp>
          <p:nvGrpSpPr>
            <p:cNvPr id="44" name="Group 227">
              <a:extLst>
                <a:ext uri="{FF2B5EF4-FFF2-40B4-BE49-F238E27FC236}">
                  <a16:creationId xmlns:a16="http://schemas.microsoft.com/office/drawing/2014/main" id="{5E045FFB-065D-4E6B-BF69-92F33EF218FD}"/>
                </a:ext>
              </a:extLst>
            </p:cNvPr>
            <p:cNvGrpSpPr/>
            <p:nvPr/>
          </p:nvGrpSpPr>
          <p:grpSpPr>
            <a:xfrm>
              <a:off x="5435010" y="2069638"/>
              <a:ext cx="664047" cy="664047"/>
              <a:chOff x="10081607" y="3187171"/>
              <a:chExt cx="664047" cy="664047"/>
            </a:xfrm>
          </p:grpSpPr>
          <p:sp>
            <p:nvSpPr>
              <p:cNvPr id="45" name="Rectangle: Single Corner Snipped 228">
                <a:extLst>
                  <a:ext uri="{FF2B5EF4-FFF2-40B4-BE49-F238E27FC236}">
                    <a16:creationId xmlns:a16="http://schemas.microsoft.com/office/drawing/2014/main" id="{C0A027D7-3DF2-970E-26D0-275BB2EB8E5C}"/>
                  </a:ext>
                </a:extLst>
              </p:cNvPr>
              <p:cNvSpPr/>
              <p:nvPr/>
            </p:nvSpPr>
            <p:spPr>
              <a:xfrm>
                <a:off x="10215000" y="3246150"/>
                <a:ext cx="396528" cy="543795"/>
              </a:xfrm>
              <a:prstGeom prst="snip1Rect">
                <a:avLst>
                  <a:gd name="adj" fmla="val 3814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050"/>
              </a:p>
            </p:txBody>
          </p:sp>
          <p:pic>
            <p:nvPicPr>
              <p:cNvPr id="46" name="Graphic 229" descr="Paper">
                <a:extLst>
                  <a:ext uri="{FF2B5EF4-FFF2-40B4-BE49-F238E27FC236}">
                    <a16:creationId xmlns:a16="http://schemas.microsoft.com/office/drawing/2014/main" id="{8E8C1B32-1311-9B97-3D67-7A77567B67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0081607" y="3187171"/>
                <a:ext cx="664047" cy="664047"/>
              </a:xfrm>
              <a:prstGeom prst="rect">
                <a:avLst/>
              </a:prstGeom>
            </p:spPr>
          </p:pic>
          <p:sp>
            <p:nvSpPr>
              <p:cNvPr id="47" name="Rectangle 230">
                <a:extLst>
                  <a:ext uri="{FF2B5EF4-FFF2-40B4-BE49-F238E27FC236}">
                    <a16:creationId xmlns:a16="http://schemas.microsoft.com/office/drawing/2014/main" id="{D686651C-92DB-DEE4-3D54-AD9AE5D8BD83}"/>
                  </a:ext>
                </a:extLst>
              </p:cNvPr>
              <p:cNvSpPr/>
              <p:nvPr/>
            </p:nvSpPr>
            <p:spPr>
              <a:xfrm>
                <a:off x="10186429" y="3532297"/>
                <a:ext cx="380952" cy="17916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ko-KR" sz="1050" b="1"/>
                  <a:t>baseX</a:t>
                </a:r>
                <a:endParaRPr lang="ko-KR" altLang="en-US" sz="1050" b="1"/>
              </a:p>
            </p:txBody>
          </p:sp>
        </p:grp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835CD784-2E21-6B1C-58DA-9D84F86F4AF5}"/>
              </a:ext>
            </a:extLst>
          </p:cNvPr>
          <p:cNvGrpSpPr/>
          <p:nvPr/>
        </p:nvGrpSpPr>
        <p:grpSpPr>
          <a:xfrm>
            <a:off x="2894748" y="3209500"/>
            <a:ext cx="1541968" cy="503871"/>
            <a:chOff x="6897623" y="3603263"/>
            <a:chExt cx="1541968" cy="503871"/>
          </a:xfrm>
        </p:grpSpPr>
        <p:sp>
          <p:nvSpPr>
            <p:cNvPr id="85" name="위쪽 화살표 55">
              <a:extLst>
                <a:ext uri="{FF2B5EF4-FFF2-40B4-BE49-F238E27FC236}">
                  <a16:creationId xmlns:a16="http://schemas.microsoft.com/office/drawing/2014/main" id="{127C33FA-C84E-458F-D3A0-61B4AA6946D9}"/>
                </a:ext>
              </a:extLst>
            </p:cNvPr>
            <p:cNvSpPr/>
            <p:nvPr/>
          </p:nvSpPr>
          <p:spPr>
            <a:xfrm rot="16200000" flipV="1">
              <a:off x="7436377" y="3103920"/>
              <a:ext cx="493416" cy="1513012"/>
            </a:xfrm>
            <a:prstGeom prst="upArrow">
              <a:avLst>
                <a:gd name="adj1" fmla="val 56177"/>
                <a:gd name="adj2" fmla="val 68532"/>
              </a:avLst>
            </a:prstGeom>
            <a:gradFill flip="none" rotWithShape="1">
              <a:gsLst>
                <a:gs pos="100000">
                  <a:schemeClr val="bg1">
                    <a:lumMod val="95000"/>
                  </a:schemeClr>
                </a:gs>
                <a:gs pos="0">
                  <a:schemeClr val="tx1">
                    <a:lumMod val="50000"/>
                    <a:lumOff val="50000"/>
                  </a:schemeClr>
                </a:gs>
              </a:gsLst>
              <a:lin ang="5400000" scaled="0"/>
              <a:tileRect/>
            </a:gra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cs typeface="Arial" panose="020B0604020202020204" pitchFamily="34" charset="0"/>
              </a:endParaRPr>
            </a:p>
          </p:txBody>
        </p:sp>
        <p:sp>
          <p:nvSpPr>
            <p:cNvPr id="86" name="Rectangle: Rounded Corners 231">
              <a:extLst>
                <a:ext uri="{FF2B5EF4-FFF2-40B4-BE49-F238E27FC236}">
                  <a16:creationId xmlns:a16="http://schemas.microsoft.com/office/drawing/2014/main" id="{45F71379-95B8-F8E3-4D55-B6B522854A97}"/>
                </a:ext>
              </a:extLst>
            </p:cNvPr>
            <p:cNvSpPr/>
            <p:nvPr/>
          </p:nvSpPr>
          <p:spPr>
            <a:xfrm>
              <a:off x="6897623" y="3603263"/>
              <a:ext cx="1348979" cy="48507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>
                  <a:solidFill>
                    <a:schemeClr val="tx1"/>
                  </a:solidFill>
                  <a:cs typeface="Arial" panose="020B0604020202020204" pitchFamily="34" charset="0"/>
                </a:rPr>
                <a:t>Language: R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363E996-56B2-8E92-D3D4-4843C901C16A}"/>
              </a:ext>
            </a:extLst>
          </p:cNvPr>
          <p:cNvSpPr txBox="1"/>
          <p:nvPr/>
        </p:nvSpPr>
        <p:spPr>
          <a:xfrm>
            <a:off x="251470" y="4314800"/>
            <a:ext cx="3355796" cy="1095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300">
                <a:latin typeface="HY헤드라인M" panose="02030600000101010101" pitchFamily="18" charset="-127"/>
                <a:ea typeface="HY헤드라인M" panose="02030600000101010101" pitchFamily="18" charset="-127"/>
              </a:rPr>
              <a:t>Raw Data</a:t>
            </a:r>
          </a:p>
          <a:p>
            <a:pPr algn="ctr"/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Over </a:t>
            </a:r>
            <a:r>
              <a:rPr lang="en-US" altLang="ko-KR" sz="1200">
                <a:solidFill>
                  <a:schemeClr val="accent2"/>
                </a:solidFill>
              </a:rPr>
              <a:t>580 CSV</a:t>
            </a:r>
            <a:r>
              <a:rPr lang="en-US" altLang="ko-KR" sz="1200" baseline="30000">
                <a:solidFill>
                  <a:schemeClr val="accent2"/>
                </a:solidFill>
              </a:rPr>
              <a:t>2)</a:t>
            </a:r>
            <a:r>
              <a:rPr lang="en-US" altLang="ko-KR" sz="1200">
                <a:solidFill>
                  <a:schemeClr val="accent2"/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files including parameters and data sourced from international organizations such as </a:t>
            </a:r>
            <a:r>
              <a:rPr lang="en-US" altLang="ko-KR" sz="1200">
                <a:solidFill>
                  <a:schemeClr val="accent2"/>
                </a:solidFill>
              </a:rPr>
              <a:t>IEA</a:t>
            </a:r>
            <a:r>
              <a:rPr lang="en-US" altLang="ko-KR" sz="1200" baseline="30000">
                <a:solidFill>
                  <a:schemeClr val="accent2"/>
                </a:solidFill>
              </a:rPr>
              <a:t>3)</a:t>
            </a:r>
            <a:r>
              <a:rPr lang="en-US" altLang="ko-KR" sz="1200">
                <a:solidFill>
                  <a:schemeClr val="accent2"/>
                </a:solidFill>
              </a:rPr>
              <a:t>, IMF</a:t>
            </a:r>
            <a:r>
              <a:rPr lang="en-US" altLang="ko-KR" sz="1200" baseline="30000">
                <a:solidFill>
                  <a:schemeClr val="accent2"/>
                </a:solidFill>
              </a:rPr>
              <a:t>4)</a:t>
            </a:r>
            <a:r>
              <a:rPr lang="en-US" altLang="ko-KR" sz="1200">
                <a:solidFill>
                  <a:schemeClr val="accent2"/>
                </a:solidFill>
              </a:rPr>
              <a:t>, UN</a:t>
            </a:r>
            <a:r>
              <a:rPr lang="en-US" altLang="ko-KR" sz="1200" baseline="30000">
                <a:solidFill>
                  <a:schemeClr val="accent2"/>
                </a:solidFill>
              </a:rPr>
              <a:t>5)</a:t>
            </a:r>
            <a:r>
              <a:rPr lang="en-US" altLang="ko-KR" sz="1200">
                <a:solidFill>
                  <a:schemeClr val="accent2"/>
                </a:solidFill>
              </a:rPr>
              <a:t> and others</a:t>
            </a:r>
            <a:r>
              <a:rPr lang="en-US" altLang="ko-KR" sz="1200" b="1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are utilized in GCAM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616A0B5-1CC3-7952-7A5C-B81D4CE960A4}"/>
              </a:ext>
            </a:extLst>
          </p:cNvPr>
          <p:cNvSpPr txBox="1"/>
          <p:nvPr/>
        </p:nvSpPr>
        <p:spPr>
          <a:xfrm>
            <a:off x="856663" y="1152345"/>
            <a:ext cx="5915740" cy="72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300">
                <a:solidFill>
                  <a:schemeClr val="accent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Data System</a:t>
            </a:r>
          </a:p>
          <a:p>
            <a:r>
              <a:rPr lang="en-US" altLang="ko-KR" sz="1200" spc="-30">
                <a:solidFill>
                  <a:prstClr val="black">
                    <a:lumMod val="75000"/>
                    <a:lumOff val="25000"/>
                  </a:prstClr>
                </a:solidFill>
              </a:rPr>
              <a:t>Through a process that entails </a:t>
            </a:r>
            <a:r>
              <a:rPr lang="en-US" altLang="ko-KR" sz="1200" spc="-30">
                <a:solidFill>
                  <a:schemeClr val="accent1"/>
                </a:solidFill>
              </a:rPr>
              <a:t>330 R modules</a:t>
            </a:r>
            <a:r>
              <a:rPr lang="en-US" altLang="ko-KR" sz="1200" spc="-30">
                <a:solidFill>
                  <a:prstClr val="black">
                    <a:lumMod val="75000"/>
                    <a:lumOff val="25000"/>
                  </a:prstClr>
                </a:solidFill>
              </a:rPr>
              <a:t>, data gathered from diverse sources undergoes </a:t>
            </a:r>
            <a:r>
              <a:rPr lang="en-US" altLang="ko-KR" sz="1200" spc="-30">
                <a:solidFill>
                  <a:schemeClr val="accent1"/>
                </a:solidFill>
              </a:rPr>
              <a:t>preprocessing and transformation </a:t>
            </a:r>
            <a:r>
              <a:rPr lang="en-US" altLang="ko-KR" sz="1200" spc="-30">
                <a:solidFill>
                  <a:prstClr val="black">
                    <a:lumMod val="75000"/>
                    <a:lumOff val="25000"/>
                  </a:prstClr>
                </a:solidFill>
              </a:rPr>
              <a:t>into XML</a:t>
            </a:r>
            <a:r>
              <a:rPr lang="en-US" altLang="ko-KR" sz="1200" spc="-30" baseline="30000">
                <a:solidFill>
                  <a:prstClr val="black">
                    <a:lumMod val="75000"/>
                    <a:lumOff val="25000"/>
                  </a:prstClr>
                </a:solidFill>
              </a:rPr>
              <a:t>1)</a:t>
            </a:r>
            <a:r>
              <a:rPr lang="en-US" altLang="ko-KR" sz="1200" spc="-30">
                <a:solidFill>
                  <a:prstClr val="black">
                    <a:lumMod val="75000"/>
                    <a:lumOff val="25000"/>
                  </a:prstClr>
                </a:solidFill>
              </a:rPr>
              <a:t> files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E898568-52A9-D651-72B0-AAEE3D120E1F}"/>
              </a:ext>
            </a:extLst>
          </p:cNvPr>
          <p:cNvSpPr txBox="1"/>
          <p:nvPr/>
        </p:nvSpPr>
        <p:spPr>
          <a:xfrm>
            <a:off x="4272747" y="4314800"/>
            <a:ext cx="2986013" cy="1095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300">
                <a:latin typeface="HY헤드라인M" panose="02030600000101010101" pitchFamily="18" charset="-127"/>
                <a:ea typeface="HY헤드라인M" panose="02030600000101010101" pitchFamily="18" charset="-127"/>
              </a:rPr>
              <a:t>Input Data</a:t>
            </a:r>
          </a:p>
          <a:p>
            <a:pPr algn="ctr"/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Input data(*.xml) follows a consistent set of rules and has a </a:t>
            </a:r>
            <a:r>
              <a:rPr lang="en-US" altLang="ko-KR" sz="1200">
                <a:solidFill>
                  <a:schemeClr val="accent2"/>
                </a:solidFill>
              </a:rPr>
              <a:t>hierarchical structure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. It is structured into around </a:t>
            </a:r>
            <a:r>
              <a:rPr lang="en-US" altLang="ko-KR" sz="1200">
                <a:solidFill>
                  <a:schemeClr val="accent2"/>
                </a:solidFill>
              </a:rPr>
              <a:t>130 XML files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C2B47E7-860E-3BCA-C2B8-8E59776751F6}"/>
              </a:ext>
            </a:extLst>
          </p:cNvPr>
          <p:cNvSpPr txBox="1"/>
          <p:nvPr/>
        </p:nvSpPr>
        <p:spPr>
          <a:xfrm>
            <a:off x="4665497" y="5749839"/>
            <a:ext cx="6172060" cy="725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US" altLang="ko-KR" sz="1300">
                <a:solidFill>
                  <a:schemeClr val="accent6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Core System</a:t>
            </a:r>
          </a:p>
          <a:p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Model runs, finding </a:t>
            </a:r>
            <a:r>
              <a:rPr lang="en-US" altLang="ko-KR" sz="1200">
                <a:solidFill>
                  <a:schemeClr val="accent6"/>
                </a:solidFill>
              </a:rPr>
              <a:t>international equilibrium prices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that balance supply and demand in all markets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B730C72B-226B-7FC4-D4F8-75883FAAB3C8}"/>
              </a:ext>
            </a:extLst>
          </p:cNvPr>
          <p:cNvSpPr txBox="1"/>
          <p:nvPr/>
        </p:nvSpPr>
        <p:spPr>
          <a:xfrm>
            <a:off x="8226334" y="4314800"/>
            <a:ext cx="2915761" cy="10951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500"/>
              </a:spcAft>
            </a:pPr>
            <a:r>
              <a:rPr lang="en-US" altLang="ko-KR" sz="1300">
                <a:latin typeface="HY헤드라인M" panose="02030600000101010101" pitchFamily="18" charset="-127"/>
                <a:ea typeface="HY헤드라인M" panose="02030600000101010101" pitchFamily="18" charset="-127"/>
              </a:rPr>
              <a:t>Output Data</a:t>
            </a:r>
          </a:p>
          <a:p>
            <a:pPr algn="ctr"/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Simulation results is stored in the </a:t>
            </a:r>
            <a:r>
              <a:rPr lang="en-US" altLang="ko-KR" sz="1200" err="1">
                <a:solidFill>
                  <a:schemeClr val="accent2"/>
                </a:solidFill>
              </a:rPr>
              <a:t>baseX</a:t>
            </a:r>
            <a:r>
              <a:rPr lang="en-US" altLang="ko-KR" sz="1200">
                <a:solidFill>
                  <a:schemeClr val="accent2"/>
                </a:solidFill>
              </a:rPr>
              <a:t> file</a:t>
            </a:r>
            <a:r>
              <a:rPr lang="en-US" altLang="ko-KR" sz="1200" b="1">
                <a:solidFill>
                  <a:schemeClr val="accent2"/>
                </a:solidFill>
              </a:rPr>
              <a:t> 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(or </a:t>
            </a:r>
            <a:r>
              <a:rPr lang="en-US" altLang="ko-KR" sz="1200">
                <a:solidFill>
                  <a:schemeClr val="accent2"/>
                </a:solidFill>
              </a:rPr>
              <a:t>XML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). The results could be extracted by using either </a:t>
            </a:r>
            <a:r>
              <a:rPr lang="en-US" altLang="ko-KR" sz="1200"/>
              <a:t>R o</a:t>
            </a:r>
            <a:r>
              <a:rPr lang="en-US" altLang="ko-KR" sz="1200">
                <a:solidFill>
                  <a:prstClr val="black">
                    <a:lumMod val="75000"/>
                    <a:lumOff val="25000"/>
                  </a:prstClr>
                </a:solidFill>
              </a:rPr>
              <a:t>r Model Interface.</a:t>
            </a:r>
          </a:p>
        </p:txBody>
      </p:sp>
      <p:grpSp>
        <p:nvGrpSpPr>
          <p:cNvPr id="108" name="Group 5">
            <a:extLst>
              <a:ext uri="{FF2B5EF4-FFF2-40B4-BE49-F238E27FC236}">
                <a16:creationId xmlns:a16="http://schemas.microsoft.com/office/drawing/2014/main" id="{2B23C2DD-26FC-6410-B5B6-78615F1E53AE}"/>
              </a:ext>
            </a:extLst>
          </p:cNvPr>
          <p:cNvGrpSpPr/>
          <p:nvPr/>
        </p:nvGrpSpPr>
        <p:grpSpPr>
          <a:xfrm>
            <a:off x="4626566" y="2260378"/>
            <a:ext cx="2387834" cy="2039212"/>
            <a:chOff x="7336598" y="2743383"/>
            <a:chExt cx="3749060" cy="3201702"/>
          </a:xfrm>
        </p:grpSpPr>
        <p:pic>
          <p:nvPicPr>
            <p:cNvPr id="109" name="Picture 6" descr="A picture containing rain&#10;&#10;Description automatically generated">
              <a:extLst>
                <a:ext uri="{FF2B5EF4-FFF2-40B4-BE49-F238E27FC236}">
                  <a16:creationId xmlns:a16="http://schemas.microsoft.com/office/drawing/2014/main" id="{4F463A88-43C5-A7C8-8571-519767EE4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6598" y="2743383"/>
              <a:ext cx="3577188" cy="3201702"/>
            </a:xfrm>
            <a:prstGeom prst="rect">
              <a:avLst/>
            </a:prstGeom>
          </p:spPr>
        </p:pic>
        <p:sp>
          <p:nvSpPr>
            <p:cNvPr id="110" name="Rectangle 7">
              <a:extLst>
                <a:ext uri="{FF2B5EF4-FFF2-40B4-BE49-F238E27FC236}">
                  <a16:creationId xmlns:a16="http://schemas.microsoft.com/office/drawing/2014/main" id="{CB559AED-8517-AEEA-48C0-147325CD0374}"/>
                </a:ext>
              </a:extLst>
            </p:cNvPr>
            <p:cNvSpPr/>
            <p:nvPr/>
          </p:nvSpPr>
          <p:spPr>
            <a:xfrm rot="20335820">
              <a:off x="7871096" y="3151012"/>
              <a:ext cx="1052612" cy="410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Energy</a:t>
              </a:r>
              <a:endParaRPr lang="ko-KR" altLang="en-US" sz="105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1" name="Rectangle 8">
              <a:extLst>
                <a:ext uri="{FF2B5EF4-FFF2-40B4-BE49-F238E27FC236}">
                  <a16:creationId xmlns:a16="http://schemas.microsoft.com/office/drawing/2014/main" id="{C370840F-B9C5-2BC6-4A85-E32A3600486A}"/>
                </a:ext>
              </a:extLst>
            </p:cNvPr>
            <p:cNvSpPr/>
            <p:nvPr/>
          </p:nvSpPr>
          <p:spPr>
            <a:xfrm rot="1761804">
              <a:off x="7360124" y="4672129"/>
              <a:ext cx="2153052" cy="410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Socioeconomics</a:t>
              </a:r>
              <a:endParaRPr lang="ko-KR" altLang="en-US" sz="105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2" name="Rectangle 9">
              <a:extLst>
                <a:ext uri="{FF2B5EF4-FFF2-40B4-BE49-F238E27FC236}">
                  <a16:creationId xmlns:a16="http://schemas.microsoft.com/office/drawing/2014/main" id="{A3BD379F-2B8C-A604-5BE8-A51FA8B09744}"/>
                </a:ext>
              </a:extLst>
            </p:cNvPr>
            <p:cNvSpPr/>
            <p:nvPr/>
          </p:nvSpPr>
          <p:spPr>
            <a:xfrm rot="2678412">
              <a:off x="9109024" y="3487861"/>
              <a:ext cx="1052612" cy="4107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Water</a:t>
              </a:r>
              <a:endParaRPr lang="ko-KR" altLang="en-US" sz="105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3" name="Rectangle 10">
              <a:extLst>
                <a:ext uri="{FF2B5EF4-FFF2-40B4-BE49-F238E27FC236}">
                  <a16:creationId xmlns:a16="http://schemas.microsoft.com/office/drawing/2014/main" id="{D47FC8A3-37F9-7E83-52A1-8C938045DDB2}"/>
                </a:ext>
              </a:extLst>
            </p:cNvPr>
            <p:cNvSpPr/>
            <p:nvPr/>
          </p:nvSpPr>
          <p:spPr>
            <a:xfrm rot="19091619">
              <a:off x="9084838" y="4580361"/>
              <a:ext cx="2000820" cy="6765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05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Agriculture and land use</a:t>
              </a:r>
              <a:endParaRPr lang="ko-KR" altLang="en-US" sz="105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114" name="Rectangle 11">
              <a:extLst>
                <a:ext uri="{FF2B5EF4-FFF2-40B4-BE49-F238E27FC236}">
                  <a16:creationId xmlns:a16="http://schemas.microsoft.com/office/drawing/2014/main" id="{17417F55-1E73-4858-4F19-3DF970693514}"/>
                </a:ext>
              </a:extLst>
            </p:cNvPr>
            <p:cNvSpPr/>
            <p:nvPr/>
          </p:nvSpPr>
          <p:spPr>
            <a:xfrm rot="553464">
              <a:off x="8679064" y="4043681"/>
              <a:ext cx="1052612" cy="398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050"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Climate</a:t>
              </a:r>
              <a:endParaRPr lang="ko-KR" altLang="en-US" sz="1050"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</p:grpSp>
      <p:pic>
        <p:nvPicPr>
          <p:cNvPr id="115" name="동영상">
            <a:hlinkClick r:id="" action="ppaction://media"/>
            <a:extLst>
              <a:ext uri="{FF2B5EF4-FFF2-40B4-BE49-F238E27FC236}">
                <a16:creationId xmlns:a16="http://schemas.microsoft.com/office/drawing/2014/main" id="{C2797149-2025-723D-9959-2F075F91A56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829.3333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353349" y="37599"/>
            <a:ext cx="4529984" cy="28927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6FED16-D678-CAF5-7FF6-6907D62DBE37}"/>
              </a:ext>
            </a:extLst>
          </p:cNvPr>
          <p:cNvSpPr txBox="1"/>
          <p:nvPr/>
        </p:nvSpPr>
        <p:spPr>
          <a:xfrm>
            <a:off x="172047" y="5610476"/>
            <a:ext cx="39036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563" indent="-182563">
              <a:spcAft>
                <a:spcPts val="300"/>
              </a:spcAft>
            </a:pPr>
            <a:r>
              <a:rPr lang="en-US" altLang="ko-KR" sz="800" spc="-50">
                <a:solidFill>
                  <a:schemeClr val="tx2"/>
                </a:solidFill>
                <a:latin typeface="+mn-ea"/>
              </a:rPr>
              <a:t>1) XML: eXtensible Markup Language</a:t>
            </a:r>
          </a:p>
          <a:p>
            <a:pPr marL="182563" indent="-182563">
              <a:spcAft>
                <a:spcPts val="300"/>
              </a:spcAft>
            </a:pPr>
            <a:r>
              <a:rPr lang="en-US" altLang="ko-KR" sz="800" spc="-50">
                <a:solidFill>
                  <a:schemeClr val="tx2"/>
                </a:solidFill>
                <a:latin typeface="+mn-ea"/>
              </a:rPr>
              <a:t>2) CSV : Comma Separated Values</a:t>
            </a:r>
          </a:p>
          <a:p>
            <a:pPr marL="182563" indent="-182563">
              <a:spcAft>
                <a:spcPts val="300"/>
              </a:spcAft>
            </a:pPr>
            <a:r>
              <a:rPr lang="en-US" altLang="ko-KR" sz="800" spc="-50">
                <a:solidFill>
                  <a:schemeClr val="tx2"/>
                </a:solidFill>
                <a:latin typeface="+mn-ea"/>
              </a:rPr>
              <a:t>3)</a:t>
            </a:r>
            <a:r>
              <a:rPr lang="en-US" altLang="ko-KR" sz="800" i="0" spc="-50">
                <a:solidFill>
                  <a:schemeClr val="tx2"/>
                </a:solidFill>
                <a:effectLst/>
                <a:latin typeface="+mn-ea"/>
              </a:rPr>
              <a:t> IEA: International Energy Agency</a:t>
            </a:r>
          </a:p>
          <a:p>
            <a:pPr marL="182563" indent="-182563">
              <a:spcAft>
                <a:spcPts val="300"/>
              </a:spcAft>
            </a:pPr>
            <a:r>
              <a:rPr lang="en-US" altLang="ko-KR" sz="800" spc="-50">
                <a:solidFill>
                  <a:schemeClr val="tx2"/>
                </a:solidFill>
                <a:latin typeface="+mn-ea"/>
              </a:rPr>
              <a:t>4) IMF: International Monetary Fund</a:t>
            </a:r>
          </a:p>
          <a:p>
            <a:pPr marL="182563" indent="-182563">
              <a:spcAft>
                <a:spcPts val="300"/>
              </a:spcAft>
            </a:pPr>
            <a:r>
              <a:rPr lang="en-US" altLang="ko-KR" sz="800" spc="-50">
                <a:solidFill>
                  <a:schemeClr val="tx2"/>
                </a:solidFill>
                <a:latin typeface="+mn-ea"/>
              </a:rPr>
              <a:t>5) UN: United Nations</a:t>
            </a:r>
            <a:endParaRPr lang="ko-KR" altLang="en-US" sz="800" spc="-50">
              <a:solidFill>
                <a:schemeClr val="tx2"/>
              </a:solidFill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6F2747-4284-3904-0400-A5011A657890}"/>
              </a:ext>
            </a:extLst>
          </p:cNvPr>
          <p:cNvGrpSpPr/>
          <p:nvPr/>
        </p:nvGrpSpPr>
        <p:grpSpPr>
          <a:xfrm>
            <a:off x="10269914" y="2536742"/>
            <a:ext cx="901277" cy="200055"/>
            <a:chOff x="7543121" y="2516939"/>
            <a:chExt cx="901277" cy="20005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C94ED14-5744-20E6-E48B-0B86A38DF73C}"/>
                </a:ext>
              </a:extLst>
            </p:cNvPr>
            <p:cNvGrpSpPr/>
            <p:nvPr/>
          </p:nvGrpSpPr>
          <p:grpSpPr>
            <a:xfrm>
              <a:off x="7543121" y="2559583"/>
              <a:ext cx="110007" cy="110007"/>
              <a:chOff x="7482840" y="2009946"/>
              <a:chExt cx="356969" cy="356969"/>
            </a:xfrm>
          </p:grpSpPr>
          <p:pic>
            <p:nvPicPr>
              <p:cNvPr id="6" name="그래픽 5" descr="재생 단색으로 채워진">
                <a:extLst>
                  <a:ext uri="{FF2B5EF4-FFF2-40B4-BE49-F238E27FC236}">
                    <a16:creationId xmlns:a16="http://schemas.microsoft.com/office/drawing/2014/main" id="{ADCE72EF-F7D4-0CAB-67A0-0601BF7CB1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7540229" y="2050898"/>
                <a:ext cx="285048" cy="285048"/>
              </a:xfrm>
              <a:prstGeom prst="rect">
                <a:avLst/>
              </a:prstGeom>
            </p:spPr>
          </p:pic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5DF9E3A4-AC28-BB11-464E-DE55927DD199}"/>
                  </a:ext>
                </a:extLst>
              </p:cNvPr>
              <p:cNvSpPr/>
              <p:nvPr/>
            </p:nvSpPr>
            <p:spPr>
              <a:xfrm>
                <a:off x="7482840" y="2009946"/>
                <a:ext cx="356969" cy="356969"/>
              </a:xfrm>
              <a:prstGeom prst="ellipse">
                <a:avLst/>
              </a:prstGeom>
              <a:noFill/>
              <a:ln w="9525">
                <a:solidFill>
                  <a:srgbClr val="E3605B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7E07C3-E774-614F-C2C2-63FBD2A286BD}"/>
                </a:ext>
              </a:extLst>
            </p:cNvPr>
            <p:cNvSpPr txBox="1"/>
            <p:nvPr/>
          </p:nvSpPr>
          <p:spPr>
            <a:xfrm>
              <a:off x="7598124" y="2516939"/>
              <a:ext cx="84627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700">
                  <a:solidFill>
                    <a:schemeClr val="bg1"/>
                  </a:solidFill>
                </a:rPr>
                <a:t>동영상 자료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502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04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5964F6-AD25-D25C-14CF-1184E173A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3E55C8-06AA-A9AE-5328-7C77A2F8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142175-9D93-3F83-C4B1-A36A1CF2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Novelty of GCAM-Korea</a:t>
            </a:r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28C1A8-6E6D-52B9-0DED-079492F95F68}"/>
              </a:ext>
            </a:extLst>
          </p:cNvPr>
          <p:cNvGrpSpPr/>
          <p:nvPr/>
        </p:nvGrpSpPr>
        <p:grpSpPr>
          <a:xfrm>
            <a:off x="508806" y="1754449"/>
            <a:ext cx="11174389" cy="3943406"/>
            <a:chOff x="479266" y="1535374"/>
            <a:chExt cx="11174389" cy="394340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7F1E66F6-5442-9640-6896-8EEC9410BF61}"/>
                </a:ext>
              </a:extLst>
            </p:cNvPr>
            <p:cNvGrpSpPr/>
            <p:nvPr/>
          </p:nvGrpSpPr>
          <p:grpSpPr>
            <a:xfrm>
              <a:off x="9095208" y="1535374"/>
              <a:ext cx="2558447" cy="3943406"/>
              <a:chOff x="9049488" y="1497274"/>
              <a:chExt cx="2558447" cy="3943406"/>
            </a:xfrm>
          </p:grpSpPr>
          <p:sp>
            <p:nvSpPr>
              <p:cNvPr id="47" name="사각형: 둥근 위쪽 모서리 46">
                <a:extLst>
                  <a:ext uri="{FF2B5EF4-FFF2-40B4-BE49-F238E27FC236}">
                    <a16:creationId xmlns:a16="http://schemas.microsoft.com/office/drawing/2014/main" id="{8E0C4A00-DB58-FC22-CCB0-39DFAD0835BA}"/>
                  </a:ext>
                </a:extLst>
              </p:cNvPr>
              <p:cNvSpPr/>
              <p:nvPr/>
            </p:nvSpPr>
            <p:spPr>
              <a:xfrm>
                <a:off x="9049488" y="2103889"/>
                <a:ext cx="2558447" cy="2172832"/>
              </a:xfrm>
              <a:prstGeom prst="round2SameRect">
                <a:avLst>
                  <a:gd name="adj1" fmla="val 9934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양쪽 모서리가 둥근 사각형 100">
                <a:extLst>
                  <a:ext uri="{FF2B5EF4-FFF2-40B4-BE49-F238E27FC236}">
                    <a16:creationId xmlns:a16="http://schemas.microsoft.com/office/drawing/2014/main" id="{4BC3013A-2673-64B5-A6EC-453BCDBEC096}"/>
                  </a:ext>
                </a:extLst>
              </p:cNvPr>
              <p:cNvSpPr/>
              <p:nvPr/>
            </p:nvSpPr>
            <p:spPr>
              <a:xfrm>
                <a:off x="9049490" y="4276722"/>
                <a:ext cx="2558445" cy="1163958"/>
              </a:xfrm>
              <a:prstGeom prst="round2SameRect">
                <a:avLst>
                  <a:gd name="adj1" fmla="val 0"/>
                  <a:gd name="adj2" fmla="val 12105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144000"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altLang="ko-KR" sz="1200" b="1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en-US" altLang="ko-KR" sz="1200" b="1">
                    <a:solidFill>
                      <a:schemeClr val="tx1"/>
                    </a:solidFill>
                  </a:rPr>
                  <a:t>Literature review of modeling</a:t>
                </a:r>
              </a:p>
              <a:p>
                <a:pPr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r>
                  <a:rPr lang="en-US" altLang="ko-KR" sz="600" b="1">
                    <a:solidFill>
                      <a:schemeClr val="tx1"/>
                    </a:solidFill>
                  </a:rPr>
                  <a:t>Source: </a:t>
                </a:r>
                <a:r>
                  <a:rPr lang="ko-KR" altLang="en-US" sz="600" b="1">
                    <a:solidFill>
                      <a:schemeClr val="tx1"/>
                    </a:solidFill>
                    <a:latin typeface="+mn-ea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https://ec.europa.eu/newsroom/clima/items/682256</a:t>
                </a:r>
                <a:r>
                  <a:rPr lang="ko-KR" altLang="en-US" sz="600" b="1">
                    <a:solidFill>
                      <a:schemeClr val="tx1"/>
                    </a:solidFill>
                    <a:latin typeface="+mn-ea"/>
                  </a:rPr>
                  <a:t> 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endParaRPr lang="en-US" altLang="ko-KR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49" name="모서리가 둥근 직사각형 101">
                <a:extLst>
                  <a:ext uri="{FF2B5EF4-FFF2-40B4-BE49-F238E27FC236}">
                    <a16:creationId xmlns:a16="http://schemas.microsoft.com/office/drawing/2014/main" id="{3460C619-2E37-F056-19EF-F8DCF030EDE6}"/>
                  </a:ext>
                </a:extLst>
              </p:cNvPr>
              <p:cNvSpPr/>
              <p:nvPr/>
            </p:nvSpPr>
            <p:spPr>
              <a:xfrm>
                <a:off x="9049488" y="1497274"/>
                <a:ext cx="2558447" cy="41521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1400" spc="-50">
                    <a:solidFill>
                      <a:prstClr val="white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European Commission</a:t>
                </a:r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D2A2B070-9365-851C-FE1F-8374266CD030}"/>
                  </a:ext>
                </a:extLst>
              </p:cNvPr>
              <p:cNvSpPr/>
              <p:nvPr/>
            </p:nvSpPr>
            <p:spPr>
              <a:xfrm>
                <a:off x="11342502" y="2259279"/>
                <a:ext cx="117691" cy="12998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8682FB4E-894A-9F6C-6EFE-1B8EBF23998F}"/>
                  </a:ext>
                </a:extLst>
              </p:cNvPr>
              <p:cNvSpPr/>
              <p:nvPr/>
            </p:nvSpPr>
            <p:spPr>
              <a:xfrm>
                <a:off x="11342502" y="1639919"/>
                <a:ext cx="117691" cy="12998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모서리가 둥근 직사각형 104">
                <a:extLst>
                  <a:ext uri="{FF2B5EF4-FFF2-40B4-BE49-F238E27FC236}">
                    <a16:creationId xmlns:a16="http://schemas.microsoft.com/office/drawing/2014/main" id="{43EA47B2-EAFB-B4CF-81C7-31F54F3736FC}"/>
                  </a:ext>
                </a:extLst>
              </p:cNvPr>
              <p:cNvSpPr/>
              <p:nvPr/>
            </p:nvSpPr>
            <p:spPr>
              <a:xfrm>
                <a:off x="11379245" y="1694274"/>
                <a:ext cx="44152" cy="65273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7C4A2241-15C8-139A-BEF3-D15B42B42B0C}"/>
                  </a:ext>
                </a:extLst>
              </p:cNvPr>
              <p:cNvSpPr/>
              <p:nvPr/>
            </p:nvSpPr>
            <p:spPr>
              <a:xfrm>
                <a:off x="9196257" y="2259279"/>
                <a:ext cx="117691" cy="12998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F1A501B5-95A6-86B5-E688-825A8D3DC551}"/>
                  </a:ext>
                </a:extLst>
              </p:cNvPr>
              <p:cNvSpPr/>
              <p:nvPr/>
            </p:nvSpPr>
            <p:spPr>
              <a:xfrm>
                <a:off x="9196257" y="1639919"/>
                <a:ext cx="117691" cy="12998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모서리가 둥근 직사각형 107">
                <a:extLst>
                  <a:ext uri="{FF2B5EF4-FFF2-40B4-BE49-F238E27FC236}">
                    <a16:creationId xmlns:a16="http://schemas.microsoft.com/office/drawing/2014/main" id="{E2C8B27D-39A3-4029-9848-6241D0F82852}"/>
                  </a:ext>
                </a:extLst>
              </p:cNvPr>
              <p:cNvSpPr/>
              <p:nvPr/>
            </p:nvSpPr>
            <p:spPr>
              <a:xfrm>
                <a:off x="9233000" y="1694274"/>
                <a:ext cx="44152" cy="65273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pic>
            <p:nvPicPr>
              <p:cNvPr id="46" name="Picture 8">
                <a:extLst>
                  <a:ext uri="{FF2B5EF4-FFF2-40B4-BE49-F238E27FC236}">
                    <a16:creationId xmlns:a16="http://schemas.microsoft.com/office/drawing/2014/main" id="{C59799EC-99D0-0AF4-AC40-53DDB3276C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8816"/>
              <a:stretch/>
            </p:blipFill>
            <p:spPr>
              <a:xfrm>
                <a:off x="9111986" y="2439327"/>
                <a:ext cx="2440756" cy="1784986"/>
              </a:xfrm>
              <a:prstGeom prst="rect">
                <a:avLst/>
              </a:prstGeom>
              <a:effectLst/>
            </p:spPr>
          </p:pic>
        </p:grp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89E307A-2641-1E3A-C383-11EF1CA1123A}"/>
                </a:ext>
              </a:extLst>
            </p:cNvPr>
            <p:cNvGrpSpPr/>
            <p:nvPr/>
          </p:nvGrpSpPr>
          <p:grpSpPr>
            <a:xfrm>
              <a:off x="6223228" y="1535374"/>
              <a:ext cx="2558447" cy="3943406"/>
              <a:chOff x="6218148" y="1497274"/>
              <a:chExt cx="2558447" cy="3943406"/>
            </a:xfrm>
          </p:grpSpPr>
          <p:sp>
            <p:nvSpPr>
              <p:cNvPr id="59" name="사각형: 둥근 위쪽 모서리 58">
                <a:extLst>
                  <a:ext uri="{FF2B5EF4-FFF2-40B4-BE49-F238E27FC236}">
                    <a16:creationId xmlns:a16="http://schemas.microsoft.com/office/drawing/2014/main" id="{63EEA3E4-42D2-6B4C-D41B-C5730D6CDA83}"/>
                  </a:ext>
                </a:extLst>
              </p:cNvPr>
              <p:cNvSpPr/>
              <p:nvPr/>
            </p:nvSpPr>
            <p:spPr>
              <a:xfrm>
                <a:off x="6218148" y="2103889"/>
                <a:ext cx="2558447" cy="2172832"/>
              </a:xfrm>
              <a:prstGeom prst="round2SameRect">
                <a:avLst>
                  <a:gd name="adj1" fmla="val 9934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양쪽 모서리가 둥근 사각형 100">
                <a:extLst>
                  <a:ext uri="{FF2B5EF4-FFF2-40B4-BE49-F238E27FC236}">
                    <a16:creationId xmlns:a16="http://schemas.microsoft.com/office/drawing/2014/main" id="{FBE2769B-FA9A-7D71-CE12-9316E59ED81F}"/>
                  </a:ext>
                </a:extLst>
              </p:cNvPr>
              <p:cNvSpPr/>
              <p:nvPr/>
            </p:nvSpPr>
            <p:spPr>
              <a:xfrm>
                <a:off x="6218150" y="4276722"/>
                <a:ext cx="2558445" cy="1163958"/>
              </a:xfrm>
              <a:prstGeom prst="round2SameRect">
                <a:avLst>
                  <a:gd name="adj1" fmla="val 0"/>
                  <a:gd name="adj2" fmla="val 12105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rIns="144000"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altLang="ko-KR" sz="1200" b="1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en-US" altLang="ko-KR" sz="1200" b="1">
                    <a:solidFill>
                      <a:schemeClr val="tx1"/>
                    </a:solidFill>
                  </a:rPr>
                  <a:t>High spatial resolution model</a:t>
                </a:r>
              </a:p>
              <a:p>
                <a:pPr algn="ctr"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endParaRPr lang="en-US" altLang="ko-KR" sz="600" b="1">
                  <a:solidFill>
                    <a:schemeClr val="tx1"/>
                  </a:solidFill>
                </a:endParaRPr>
              </a:p>
              <a:p>
                <a:endParaRPr lang="en-US" altLang="ko-KR" sz="600" b="1">
                  <a:solidFill>
                    <a:schemeClr val="tx1"/>
                  </a:solidFill>
                </a:endParaRPr>
              </a:p>
              <a:p>
                <a:r>
                  <a:rPr lang="en-US" altLang="ko-KR" sz="600" b="1">
                    <a:solidFill>
                      <a:schemeClr val="tx1"/>
                    </a:solidFill>
                  </a:rPr>
                  <a:t>Source: </a:t>
                </a:r>
                <a:r>
                  <a:rPr lang="ko-KR" altLang="en-US" sz="600" b="1">
                    <a:solidFill>
                      <a:schemeClr val="tx1"/>
                    </a:solidFill>
                    <a:hlinkClick r:id="rId5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https://www.cmascenter.org/conference/2020/slides/Loughlin_GLIMPSE_CMAS2020.pdf</a:t>
                </a:r>
                <a:r>
                  <a:rPr lang="ko-KR" altLang="en-US" sz="600" b="1">
                    <a:solidFill>
                      <a:schemeClr val="tx1"/>
                    </a:solidFill>
                  </a:rPr>
                  <a:t> </a:t>
                </a:r>
              </a:p>
            </p:txBody>
          </p:sp>
          <p:sp>
            <p:nvSpPr>
              <p:cNvPr id="61" name="모서리가 둥근 직사각형 101">
                <a:extLst>
                  <a:ext uri="{FF2B5EF4-FFF2-40B4-BE49-F238E27FC236}">
                    <a16:creationId xmlns:a16="http://schemas.microsoft.com/office/drawing/2014/main" id="{98E42089-A57D-8139-E97D-693DD66388BD}"/>
                  </a:ext>
                </a:extLst>
              </p:cNvPr>
              <p:cNvSpPr/>
              <p:nvPr/>
            </p:nvSpPr>
            <p:spPr>
              <a:xfrm>
                <a:off x="6218148" y="1497274"/>
                <a:ext cx="2558447" cy="415212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altLang="ko-KR" sz="1300">
                    <a:solidFill>
                      <a:prstClr val="white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U.S. Environmental Protection Agency</a:t>
                </a: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7252E13E-E726-590F-32B9-3DDD5C0D5ECD}"/>
                  </a:ext>
                </a:extLst>
              </p:cNvPr>
              <p:cNvSpPr/>
              <p:nvPr/>
            </p:nvSpPr>
            <p:spPr>
              <a:xfrm>
                <a:off x="8511162" y="2259279"/>
                <a:ext cx="117691" cy="12998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E1BA2D3E-54C5-90E4-CE9B-ACAD3C6449EF}"/>
                  </a:ext>
                </a:extLst>
              </p:cNvPr>
              <p:cNvSpPr/>
              <p:nvPr/>
            </p:nvSpPr>
            <p:spPr>
              <a:xfrm>
                <a:off x="8511162" y="1639919"/>
                <a:ext cx="117691" cy="12998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모서리가 둥근 직사각형 104">
                <a:extLst>
                  <a:ext uri="{FF2B5EF4-FFF2-40B4-BE49-F238E27FC236}">
                    <a16:creationId xmlns:a16="http://schemas.microsoft.com/office/drawing/2014/main" id="{2AB257B4-319E-F76E-FFA8-20101A3AA500}"/>
                  </a:ext>
                </a:extLst>
              </p:cNvPr>
              <p:cNvSpPr/>
              <p:nvPr/>
            </p:nvSpPr>
            <p:spPr>
              <a:xfrm>
                <a:off x="8547905" y="1694274"/>
                <a:ext cx="44152" cy="65273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7458C8FE-6FCC-EE5A-BACE-E09E42DCF30C}"/>
                  </a:ext>
                </a:extLst>
              </p:cNvPr>
              <p:cNvSpPr/>
              <p:nvPr/>
            </p:nvSpPr>
            <p:spPr>
              <a:xfrm>
                <a:off x="6364917" y="2259279"/>
                <a:ext cx="117691" cy="12998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F94021E9-3C35-6140-6E72-DD345962B411}"/>
                  </a:ext>
                </a:extLst>
              </p:cNvPr>
              <p:cNvSpPr/>
              <p:nvPr/>
            </p:nvSpPr>
            <p:spPr>
              <a:xfrm>
                <a:off x="6364917" y="1639919"/>
                <a:ext cx="117691" cy="12998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모서리가 둥근 직사각형 107">
                <a:extLst>
                  <a:ext uri="{FF2B5EF4-FFF2-40B4-BE49-F238E27FC236}">
                    <a16:creationId xmlns:a16="http://schemas.microsoft.com/office/drawing/2014/main" id="{CAF995C6-3944-4919-223E-58707792E2EC}"/>
                  </a:ext>
                </a:extLst>
              </p:cNvPr>
              <p:cNvSpPr/>
              <p:nvPr/>
            </p:nvSpPr>
            <p:spPr>
              <a:xfrm>
                <a:off x="6401660" y="1694274"/>
                <a:ext cx="44152" cy="65273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pic>
            <p:nvPicPr>
              <p:cNvPr id="58" name="Picture 10">
                <a:extLst>
                  <a:ext uri="{FF2B5EF4-FFF2-40B4-BE49-F238E27FC236}">
                    <a16:creationId xmlns:a16="http://schemas.microsoft.com/office/drawing/2014/main" id="{C2A05AD3-8798-B83F-04AA-29DD502519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8866"/>
              <a:stretch/>
            </p:blipFill>
            <p:spPr>
              <a:xfrm>
                <a:off x="6221447" y="2439327"/>
                <a:ext cx="2555148" cy="1795145"/>
              </a:xfrm>
              <a:prstGeom prst="rect">
                <a:avLst/>
              </a:prstGeom>
              <a:effectLst/>
            </p:spPr>
          </p:pic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077EE5E-D3A9-303E-39FB-26C9EA7C81D2}"/>
                </a:ext>
              </a:extLst>
            </p:cNvPr>
            <p:cNvGrpSpPr/>
            <p:nvPr/>
          </p:nvGrpSpPr>
          <p:grpSpPr>
            <a:xfrm>
              <a:off x="3351247" y="1535374"/>
              <a:ext cx="2558447" cy="3943406"/>
              <a:chOff x="3386807" y="1497274"/>
              <a:chExt cx="2558447" cy="3943406"/>
            </a:xfrm>
          </p:grpSpPr>
          <p:sp>
            <p:nvSpPr>
              <p:cNvPr id="71" name="사각형: 둥근 위쪽 모서리 70">
                <a:extLst>
                  <a:ext uri="{FF2B5EF4-FFF2-40B4-BE49-F238E27FC236}">
                    <a16:creationId xmlns:a16="http://schemas.microsoft.com/office/drawing/2014/main" id="{3B26209C-1234-2AA2-ABC8-AD1F486FC063}"/>
                  </a:ext>
                </a:extLst>
              </p:cNvPr>
              <p:cNvSpPr/>
              <p:nvPr/>
            </p:nvSpPr>
            <p:spPr>
              <a:xfrm>
                <a:off x="3386807" y="2103889"/>
                <a:ext cx="2558447" cy="2172832"/>
              </a:xfrm>
              <a:prstGeom prst="round2SameRect">
                <a:avLst>
                  <a:gd name="adj1" fmla="val 9934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양쪽 모서리가 둥근 사각형 100">
                <a:extLst>
                  <a:ext uri="{FF2B5EF4-FFF2-40B4-BE49-F238E27FC236}">
                    <a16:creationId xmlns:a16="http://schemas.microsoft.com/office/drawing/2014/main" id="{F3326D7B-7A61-42A2-2434-DC738BA291FF}"/>
                  </a:ext>
                </a:extLst>
              </p:cNvPr>
              <p:cNvSpPr/>
              <p:nvPr/>
            </p:nvSpPr>
            <p:spPr>
              <a:xfrm>
                <a:off x="3386809" y="4276722"/>
                <a:ext cx="2558445" cy="1163958"/>
              </a:xfrm>
              <a:prstGeom prst="round2SameRect">
                <a:avLst>
                  <a:gd name="adj1" fmla="val 0"/>
                  <a:gd name="adj2" fmla="val 12105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rIns="108000"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altLang="ko-KR" sz="1200" b="1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en-US" altLang="ko-KR" sz="1200" b="1">
                    <a:solidFill>
                      <a:schemeClr val="tx1"/>
                    </a:solidFill>
                  </a:rPr>
                  <a:t>Literature review of modeling</a:t>
                </a:r>
              </a:p>
              <a:p>
                <a:pPr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r>
                  <a:rPr lang="en-US" altLang="ko-KR" sz="600" b="1">
                    <a:solidFill>
                      <a:schemeClr val="tx1"/>
                    </a:solidFill>
                  </a:rPr>
                  <a:t>Source: </a:t>
                </a:r>
                <a:r>
                  <a:rPr lang="en-US" altLang="ko-KR" sz="600" b="1">
                    <a:solidFill>
                      <a:schemeClr val="tx1"/>
                    </a:solidFill>
                    <a:hlinkClick r:id="rId7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https://paris-reinforce.eu/sites/default/files/2021-07/D7.3%20-%20Report%20on%20stakeholder%20needs%20and%20research%20capacity%20needed_v1.10R_REVISED.pdf</a:t>
                </a:r>
                <a:r>
                  <a:rPr lang="en-US" altLang="ko-KR" sz="600" b="1">
                    <a:solidFill>
                      <a:schemeClr val="tx1"/>
                    </a:solidFill>
                  </a:rPr>
                  <a:t> </a:t>
                </a:r>
                <a:endParaRPr lang="ko-KR" altLang="en-US" sz="600" b="1">
                  <a:solidFill>
                    <a:schemeClr val="tx1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:endParaRPr lang="en-US" altLang="ko-KR" sz="12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모서리가 둥근 직사각형 101">
                <a:extLst>
                  <a:ext uri="{FF2B5EF4-FFF2-40B4-BE49-F238E27FC236}">
                    <a16:creationId xmlns:a16="http://schemas.microsoft.com/office/drawing/2014/main" id="{407C96D2-E600-A9DE-D9EF-F1D8CF0729A6}"/>
                  </a:ext>
                </a:extLst>
              </p:cNvPr>
              <p:cNvSpPr/>
              <p:nvPr/>
            </p:nvSpPr>
            <p:spPr>
              <a:xfrm>
                <a:off x="3386807" y="1497274"/>
                <a:ext cx="2558447" cy="41521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ko-KR" sz="1400">
                    <a:solidFill>
                      <a:prstClr val="white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PARIS REINFORCE</a:t>
                </a: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690FF56F-4BFD-392A-BB86-F33C292006C2}"/>
                  </a:ext>
                </a:extLst>
              </p:cNvPr>
              <p:cNvSpPr/>
              <p:nvPr/>
            </p:nvSpPr>
            <p:spPr>
              <a:xfrm>
                <a:off x="5679821" y="2259279"/>
                <a:ext cx="117691" cy="12998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F113EB52-53DC-BF48-A56E-2998139790F8}"/>
                  </a:ext>
                </a:extLst>
              </p:cNvPr>
              <p:cNvSpPr/>
              <p:nvPr/>
            </p:nvSpPr>
            <p:spPr>
              <a:xfrm>
                <a:off x="5679821" y="1639919"/>
                <a:ext cx="117691" cy="12998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모서리가 둥근 직사각형 104">
                <a:extLst>
                  <a:ext uri="{FF2B5EF4-FFF2-40B4-BE49-F238E27FC236}">
                    <a16:creationId xmlns:a16="http://schemas.microsoft.com/office/drawing/2014/main" id="{D714829B-D9EE-973C-2809-53884A8C1F48}"/>
                  </a:ext>
                </a:extLst>
              </p:cNvPr>
              <p:cNvSpPr/>
              <p:nvPr/>
            </p:nvSpPr>
            <p:spPr>
              <a:xfrm>
                <a:off x="5716564" y="1694274"/>
                <a:ext cx="44152" cy="65273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타원 76">
                <a:extLst>
                  <a:ext uri="{FF2B5EF4-FFF2-40B4-BE49-F238E27FC236}">
                    <a16:creationId xmlns:a16="http://schemas.microsoft.com/office/drawing/2014/main" id="{EF66B304-A52F-2CE3-4E53-563DA6CB0C3E}"/>
                  </a:ext>
                </a:extLst>
              </p:cNvPr>
              <p:cNvSpPr/>
              <p:nvPr/>
            </p:nvSpPr>
            <p:spPr>
              <a:xfrm>
                <a:off x="3533576" y="2259279"/>
                <a:ext cx="117691" cy="12998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타원 77">
                <a:extLst>
                  <a:ext uri="{FF2B5EF4-FFF2-40B4-BE49-F238E27FC236}">
                    <a16:creationId xmlns:a16="http://schemas.microsoft.com/office/drawing/2014/main" id="{5BB86D12-C9D3-F8E2-6DC1-CF12DF1A1992}"/>
                  </a:ext>
                </a:extLst>
              </p:cNvPr>
              <p:cNvSpPr/>
              <p:nvPr/>
            </p:nvSpPr>
            <p:spPr>
              <a:xfrm>
                <a:off x="3533576" y="1639919"/>
                <a:ext cx="117691" cy="12998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모서리가 둥근 직사각형 107">
                <a:extLst>
                  <a:ext uri="{FF2B5EF4-FFF2-40B4-BE49-F238E27FC236}">
                    <a16:creationId xmlns:a16="http://schemas.microsoft.com/office/drawing/2014/main" id="{71735062-9124-2688-BD66-2A54569EB4ED}"/>
                  </a:ext>
                </a:extLst>
              </p:cNvPr>
              <p:cNvSpPr/>
              <p:nvPr/>
            </p:nvSpPr>
            <p:spPr>
              <a:xfrm>
                <a:off x="3570319" y="1694274"/>
                <a:ext cx="44152" cy="65273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pic>
            <p:nvPicPr>
              <p:cNvPr id="70" name="Picture 25">
                <a:extLst>
                  <a:ext uri="{FF2B5EF4-FFF2-40B4-BE49-F238E27FC236}">
                    <a16:creationId xmlns:a16="http://schemas.microsoft.com/office/drawing/2014/main" id="{86956DB4-FAE8-E477-52A2-595C4C239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32622" y="2809703"/>
                <a:ext cx="2450018" cy="962076"/>
              </a:xfrm>
              <a:prstGeom prst="rect">
                <a:avLst/>
              </a:prstGeom>
              <a:effectLst/>
            </p:spPr>
          </p:pic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5000F1D9-9756-4840-84FD-728ACB0C8066}"/>
                </a:ext>
              </a:extLst>
            </p:cNvPr>
            <p:cNvGrpSpPr/>
            <p:nvPr/>
          </p:nvGrpSpPr>
          <p:grpSpPr>
            <a:xfrm>
              <a:off x="479266" y="1535374"/>
              <a:ext cx="2558447" cy="3943406"/>
              <a:chOff x="555466" y="1497274"/>
              <a:chExt cx="2558447" cy="3943406"/>
            </a:xfrm>
          </p:grpSpPr>
          <p:sp>
            <p:nvSpPr>
              <p:cNvPr id="19" name="사각형: 둥근 위쪽 모서리 18">
                <a:extLst>
                  <a:ext uri="{FF2B5EF4-FFF2-40B4-BE49-F238E27FC236}">
                    <a16:creationId xmlns:a16="http://schemas.microsoft.com/office/drawing/2014/main" id="{86208315-A8B7-BD84-A1A8-6421BE0AD8B2}"/>
                  </a:ext>
                </a:extLst>
              </p:cNvPr>
              <p:cNvSpPr/>
              <p:nvPr/>
            </p:nvSpPr>
            <p:spPr>
              <a:xfrm>
                <a:off x="555466" y="2103889"/>
                <a:ext cx="2558447" cy="2172832"/>
              </a:xfrm>
              <a:prstGeom prst="round2SameRect">
                <a:avLst>
                  <a:gd name="adj1" fmla="val 9934"/>
                  <a:gd name="adj2" fmla="val 0"/>
                </a:avLst>
              </a:prstGeom>
              <a:solidFill>
                <a:schemeClr val="bg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양쪽 모서리가 둥근 사각형 100">
                <a:extLst>
                  <a:ext uri="{FF2B5EF4-FFF2-40B4-BE49-F238E27FC236}">
                    <a16:creationId xmlns:a16="http://schemas.microsoft.com/office/drawing/2014/main" id="{C32E3908-7A7E-FDE6-F420-849CA25C40BE}"/>
                  </a:ext>
                </a:extLst>
              </p:cNvPr>
              <p:cNvSpPr/>
              <p:nvPr/>
            </p:nvSpPr>
            <p:spPr>
              <a:xfrm>
                <a:off x="555468" y="4276722"/>
                <a:ext cx="2558445" cy="1163958"/>
              </a:xfrm>
              <a:prstGeom prst="round2SameRect">
                <a:avLst>
                  <a:gd name="adj1" fmla="val 0"/>
                  <a:gd name="adj2" fmla="val 12105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t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en-US" altLang="ko-KR" sz="1200" b="1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r>
                  <a:rPr lang="en-US" altLang="ko-KR" sz="1200" b="1">
                    <a:solidFill>
                      <a:schemeClr val="tx1"/>
                    </a:solidFill>
                  </a:rPr>
                  <a:t>Subregional GCAM Models</a:t>
                </a:r>
              </a:p>
              <a:p>
                <a:pPr algn="ctr"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endParaRPr lang="en-US" altLang="ko-KR" sz="600" b="1">
                  <a:solidFill>
                    <a:schemeClr val="tx1"/>
                  </a:solidFill>
                </a:endParaRPr>
              </a:p>
              <a:p>
                <a:endParaRPr lang="en-US" altLang="ko-KR" sz="600" b="1">
                  <a:solidFill>
                    <a:schemeClr val="tx1"/>
                  </a:solidFill>
                </a:endParaRPr>
              </a:p>
              <a:p>
                <a:endParaRPr lang="en-US" altLang="ko-KR" sz="600" b="1">
                  <a:solidFill>
                    <a:schemeClr val="tx1"/>
                  </a:solidFill>
                </a:endParaRPr>
              </a:p>
              <a:p>
                <a:endParaRPr lang="en-US" altLang="ko-KR" sz="600" b="1">
                  <a:solidFill>
                    <a:schemeClr val="tx1"/>
                  </a:solidFill>
                </a:endParaRPr>
              </a:p>
              <a:p>
                <a:endParaRPr lang="en-US" altLang="ko-KR" sz="600" b="1">
                  <a:solidFill>
                    <a:schemeClr val="tx1"/>
                  </a:solidFill>
                </a:endParaRPr>
              </a:p>
              <a:p>
                <a:r>
                  <a:rPr lang="en-US" altLang="ko-KR" sz="600" b="1" spc="-60">
                    <a:solidFill>
                      <a:schemeClr val="tx1"/>
                    </a:solidFill>
                  </a:rPr>
                  <a:t>Source: </a:t>
                </a:r>
                <a:r>
                  <a:rPr lang="en-US" altLang="ko-KR" sz="700" b="1" spc="-60">
                    <a:solidFill>
                      <a:schemeClr val="tx1"/>
                    </a:solidFill>
                  </a:rPr>
                  <a:t>https://jgcri.github.io/gcambreakout/articles/regional.html</a:t>
                </a:r>
                <a:endParaRPr lang="ko-KR" altLang="en-US" sz="700" b="1" spc="-60">
                  <a:solidFill>
                    <a:schemeClr val="tx1"/>
                  </a:solidFill>
                </a:endParaRPr>
              </a:p>
              <a:p>
                <a:endParaRPr lang="ko-KR" altLang="en-US" sz="6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모서리가 둥근 직사각형 101">
                <a:extLst>
                  <a:ext uri="{FF2B5EF4-FFF2-40B4-BE49-F238E27FC236}">
                    <a16:creationId xmlns:a16="http://schemas.microsoft.com/office/drawing/2014/main" id="{BFE3C7E8-1DD1-9B94-4717-BEDA92E1B734}"/>
                  </a:ext>
                </a:extLst>
              </p:cNvPr>
              <p:cNvSpPr/>
              <p:nvPr/>
            </p:nvSpPr>
            <p:spPr>
              <a:xfrm>
                <a:off x="555466" y="1497274"/>
                <a:ext cx="2558447" cy="41521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2700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80000"/>
                  </a:lnSpc>
                  <a:defRPr/>
                </a:pPr>
                <a:r>
                  <a:rPr lang="en-US" altLang="ko-KR" sz="1300">
                    <a:solidFill>
                      <a:prstClr val="white"/>
                    </a:solidFill>
                    <a:latin typeface="HY헤드라인M" panose="02030600000101010101" pitchFamily="18" charset="-127"/>
                    <a:ea typeface="HY헤드라인M" panose="02030600000101010101" pitchFamily="18" charset="-127"/>
                  </a:rPr>
                  <a:t>Official Introduction of GCAM Subregional Model</a:t>
                </a: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D8331FA-54BF-B031-68AC-E552F5660722}"/>
                  </a:ext>
                </a:extLst>
              </p:cNvPr>
              <p:cNvSpPr/>
              <p:nvPr/>
            </p:nvSpPr>
            <p:spPr>
              <a:xfrm>
                <a:off x="2848480" y="2259279"/>
                <a:ext cx="117691" cy="12998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2640ACC0-FC91-0AFF-1E44-4354C8162A40}"/>
                  </a:ext>
                </a:extLst>
              </p:cNvPr>
              <p:cNvSpPr/>
              <p:nvPr/>
            </p:nvSpPr>
            <p:spPr>
              <a:xfrm>
                <a:off x="2848480" y="1639919"/>
                <a:ext cx="117691" cy="12998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모서리가 둥근 직사각형 104">
                <a:extLst>
                  <a:ext uri="{FF2B5EF4-FFF2-40B4-BE49-F238E27FC236}">
                    <a16:creationId xmlns:a16="http://schemas.microsoft.com/office/drawing/2014/main" id="{24E0140F-5D15-987F-34DD-CD194AA869CA}"/>
                  </a:ext>
                </a:extLst>
              </p:cNvPr>
              <p:cNvSpPr/>
              <p:nvPr/>
            </p:nvSpPr>
            <p:spPr>
              <a:xfrm>
                <a:off x="2885223" y="1694274"/>
                <a:ext cx="44152" cy="65273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E3792553-0167-2B00-D3D4-2A1AEB2256F2}"/>
                  </a:ext>
                </a:extLst>
              </p:cNvPr>
              <p:cNvSpPr/>
              <p:nvPr/>
            </p:nvSpPr>
            <p:spPr>
              <a:xfrm>
                <a:off x="702235" y="2259279"/>
                <a:ext cx="117691" cy="129980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2DCCF485-EB83-94B0-D6C6-97CFA0A7CDD9}"/>
                  </a:ext>
                </a:extLst>
              </p:cNvPr>
              <p:cNvSpPr/>
              <p:nvPr/>
            </p:nvSpPr>
            <p:spPr>
              <a:xfrm>
                <a:off x="702235" y="1639919"/>
                <a:ext cx="117691" cy="129980"/>
              </a:xfrm>
              <a:prstGeom prst="ellipse">
                <a:avLst/>
              </a:prstGeom>
              <a:solidFill>
                <a:schemeClr val="tx1"/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모서리가 둥근 직사각형 107">
                <a:extLst>
                  <a:ext uri="{FF2B5EF4-FFF2-40B4-BE49-F238E27FC236}">
                    <a16:creationId xmlns:a16="http://schemas.microsoft.com/office/drawing/2014/main" id="{40A568B6-44F1-A161-2615-06662BF016EA}"/>
                  </a:ext>
                </a:extLst>
              </p:cNvPr>
              <p:cNvSpPr/>
              <p:nvPr/>
            </p:nvSpPr>
            <p:spPr>
              <a:xfrm>
                <a:off x="738978" y="1694274"/>
                <a:ext cx="44152" cy="65273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10000"/>
                  <a:lumOff val="90000"/>
                </a:schemeClr>
              </a:solidFill>
              <a:ln w="19050">
                <a:solidFill>
                  <a:schemeClr val="tx1">
                    <a:lumMod val="85000"/>
                    <a:lumOff val="1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E01A87A4-197D-FB0C-CF35-A9DE263D5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0123" y="2439327"/>
                <a:ext cx="2392760" cy="1759138"/>
              </a:xfrm>
              <a:prstGeom prst="rect">
                <a:avLst/>
              </a:prstGeom>
            </p:spPr>
          </p:pic>
          <p:sp>
            <p:nvSpPr>
              <p:cNvPr id="41" name="사각형: 둥근 모서리 40">
                <a:extLst>
                  <a:ext uri="{FF2B5EF4-FFF2-40B4-BE49-F238E27FC236}">
                    <a16:creationId xmlns:a16="http://schemas.microsoft.com/office/drawing/2014/main" id="{B512BD89-7016-F438-0392-2DCD8C463367}"/>
                  </a:ext>
                </a:extLst>
              </p:cNvPr>
              <p:cNvSpPr/>
              <p:nvPr/>
            </p:nvSpPr>
            <p:spPr>
              <a:xfrm>
                <a:off x="620260" y="3836619"/>
                <a:ext cx="2422623" cy="383998"/>
              </a:xfrm>
              <a:prstGeom prst="roundRect">
                <a:avLst>
                  <a:gd name="adj" fmla="val 6745"/>
                </a:avLst>
              </a:prstGeom>
              <a:solidFill>
                <a:srgbClr val="FFFF00">
                  <a:alpha val="17000"/>
                </a:srgbClr>
              </a:solidFill>
              <a:ln w="12700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사각형: 둥근 모서리 41">
                <a:extLst>
                  <a:ext uri="{FF2B5EF4-FFF2-40B4-BE49-F238E27FC236}">
                    <a16:creationId xmlns:a16="http://schemas.microsoft.com/office/drawing/2014/main" id="{5DE4AB30-89CE-6075-CA32-E23396049019}"/>
                  </a:ext>
                </a:extLst>
              </p:cNvPr>
              <p:cNvSpPr/>
              <p:nvPr/>
            </p:nvSpPr>
            <p:spPr>
              <a:xfrm>
                <a:off x="1638300" y="3921518"/>
                <a:ext cx="471488" cy="169591"/>
              </a:xfrm>
              <a:prstGeom prst="roundRect">
                <a:avLst>
                  <a:gd name="adj" fmla="val 4030"/>
                </a:avLst>
              </a:prstGeom>
              <a:noFill/>
              <a:ln w="15875">
                <a:solidFill>
                  <a:srgbClr val="FF0000"/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AD742FB-D6D7-ABCD-0A72-524DDBAE301E}"/>
              </a:ext>
            </a:extLst>
          </p:cNvPr>
          <p:cNvSpPr/>
          <p:nvPr/>
        </p:nvSpPr>
        <p:spPr>
          <a:xfrm>
            <a:off x="5559939" y="3547916"/>
            <a:ext cx="316682" cy="114447"/>
          </a:xfrm>
          <a:prstGeom prst="roundRect">
            <a:avLst>
              <a:gd name="adj" fmla="val 6745"/>
            </a:avLst>
          </a:prstGeom>
          <a:solidFill>
            <a:srgbClr val="FFFF00">
              <a:alpha val="17000"/>
            </a:srgb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9C2F22C-678C-6394-A4D3-7B30DFD51553}"/>
              </a:ext>
            </a:extLst>
          </p:cNvPr>
          <p:cNvSpPr/>
          <p:nvPr/>
        </p:nvSpPr>
        <p:spPr>
          <a:xfrm>
            <a:off x="3426600" y="3707326"/>
            <a:ext cx="454837" cy="114447"/>
          </a:xfrm>
          <a:prstGeom prst="roundRect">
            <a:avLst>
              <a:gd name="adj" fmla="val 6745"/>
            </a:avLst>
          </a:prstGeom>
          <a:solidFill>
            <a:srgbClr val="FFFF00">
              <a:alpha val="17000"/>
            </a:srgbClr>
          </a:solidFill>
          <a:ln w="127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38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806E2B-55E3-B032-1510-CE6AF4228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Power grid implications of electrification (2025)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E36448-04A5-0774-6723-E15CFE69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82A71D-F279-AB96-CD9C-CE4C66131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5672" y="1233236"/>
            <a:ext cx="3646502" cy="4843099"/>
          </a:xfrm>
          <a:prstGeom prst="rect">
            <a:avLst/>
          </a:prstGeom>
          <a:ln w="3175">
            <a:solidFill>
              <a:schemeClr val="tx1">
                <a:lumMod val="90000"/>
                <a:lumOff val="10000"/>
              </a:schemeClr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6FA1FE-1B52-56B8-1730-C010230285FC}"/>
              </a:ext>
            </a:extLst>
          </p:cNvPr>
          <p:cNvGraphicFramePr>
            <a:graphicFrameLocks noGrp="1"/>
          </p:cNvGraphicFramePr>
          <p:nvPr/>
        </p:nvGraphicFramePr>
        <p:xfrm>
          <a:off x="515272" y="941081"/>
          <a:ext cx="7151329" cy="54423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638">
                  <a:extLst>
                    <a:ext uri="{9D8B030D-6E8A-4147-A177-3AD203B41FA5}">
                      <a16:colId xmlns:a16="http://schemas.microsoft.com/office/drawing/2014/main" val="1625390571"/>
                    </a:ext>
                  </a:extLst>
                </a:gridCol>
                <a:gridCol w="763638">
                  <a:extLst>
                    <a:ext uri="{9D8B030D-6E8A-4147-A177-3AD203B41FA5}">
                      <a16:colId xmlns:a16="http://schemas.microsoft.com/office/drawing/2014/main" val="1322664806"/>
                    </a:ext>
                  </a:extLst>
                </a:gridCol>
                <a:gridCol w="2243701">
                  <a:extLst>
                    <a:ext uri="{9D8B030D-6E8A-4147-A177-3AD203B41FA5}">
                      <a16:colId xmlns:a16="http://schemas.microsoft.com/office/drawing/2014/main" val="826227727"/>
                    </a:ext>
                  </a:extLst>
                </a:gridCol>
                <a:gridCol w="142875">
                  <a:extLst>
                    <a:ext uri="{9D8B030D-6E8A-4147-A177-3AD203B41FA5}">
                      <a16:colId xmlns:a16="http://schemas.microsoft.com/office/drawing/2014/main" val="3609572053"/>
                    </a:ext>
                  </a:extLst>
                </a:gridCol>
                <a:gridCol w="3237477">
                  <a:extLst>
                    <a:ext uri="{9D8B030D-6E8A-4147-A177-3AD203B41FA5}">
                      <a16:colId xmlns:a16="http://schemas.microsoft.com/office/drawing/2014/main" val="3807300103"/>
                    </a:ext>
                  </a:extLst>
                </a:gridCol>
              </a:tblGrid>
              <a:tr h="626956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>
                          <a:solidFill>
                            <a:schemeClr val="accent2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Research Question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>
                          <a:solidFill>
                            <a:schemeClr val="tx1"/>
                          </a:solidFill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How does electric vehicle (EV) adoption affect the national grid?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744136"/>
                  </a:ext>
                </a:extLst>
              </a:tr>
              <a:tr h="884383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u="sng"/>
                        <a:t>Background</a:t>
                      </a:r>
                      <a:endParaRPr lang="ko-KR" altLang="en-US" sz="1400" b="1" u="sng"/>
                    </a:p>
                  </a:txBody>
                  <a:tcPr marL="21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 latinLnBrk="1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en-US" altLang="ko-KR" sz="1400" b="0" kern="1200" spc="0" baseline="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Spatial mismatch between power supply and demand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spc="0" baseline="0"/>
                        <a:t>Expansion of EVs raises concerns over insufficient transmission infrastructure</a:t>
                      </a:r>
                      <a:endParaRPr lang="ko-KR" altLang="en-US" sz="1400" b="0" spc="0" baseline="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175915"/>
                  </a:ext>
                </a:extLst>
              </a:tr>
              <a:tr h="865505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u="sng" kern="120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Scenario</a:t>
                      </a:r>
                      <a:endParaRPr lang="ko-KR" altLang="en-US" sz="1400" b="1" u="sng"/>
                    </a:p>
                  </a:txBody>
                  <a:tcPr marL="21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171450" indent="-17145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spc="-50"/>
                        <a:t>(Reference) No</a:t>
                      </a:r>
                      <a:r>
                        <a:rPr lang="ko-KR" altLang="en-US" sz="1400" b="0" spc="-50"/>
                        <a:t> </a:t>
                      </a:r>
                      <a:r>
                        <a:rPr lang="en-US" altLang="ko-KR" sz="1400" b="0" spc="-50"/>
                        <a:t>mitigation policies are implemented (business as usual)</a:t>
                      </a:r>
                    </a:p>
                    <a:p>
                      <a:pPr marL="171450" indent="-171450">
                        <a:spcAft>
                          <a:spcPts val="5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400" b="0" spc="0" baseline="0"/>
                        <a:t>(NetZero) Mitigation policies in place to achieve net-zero emissions by 2050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7136800"/>
                  </a:ext>
                </a:extLst>
              </a:tr>
              <a:tr h="393586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u="sng" kern="120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Main findings</a:t>
                      </a:r>
                      <a:endParaRPr lang="ko-KR" altLang="en-US" sz="1400" b="1" u="sng"/>
                    </a:p>
                  </a:txBody>
                  <a:tcPr marL="21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en-US" altLang="ko-KR" sz="1400" b="0" kern="1200" spc="-5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Spatial mismatch is reduced as supply becomes more balanced</a:t>
                      </a:r>
                      <a:endParaRPr lang="en-US" altLang="ko-KR" sz="1400" b="0" spc="-50" baseline="30000"/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4386111"/>
                  </a:ext>
                </a:extLst>
              </a:tr>
              <a:tr h="315655">
                <a:tc rowSpan="2">
                  <a:txBody>
                    <a:bodyPr/>
                    <a:lstStyle/>
                    <a:p>
                      <a:pPr latinLnBrk="1"/>
                      <a:endParaRPr lang="ko-KR" altLang="en-US" sz="1400" b="0"/>
                    </a:p>
                  </a:txBody>
                  <a:tcPr marL="21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spc="-50">
                          <a:ln w="3175">
                            <a:noFill/>
                          </a:ln>
                          <a:latin typeface="+mn-ea"/>
                          <a:ea typeface="+mn-ea"/>
                        </a:rPr>
                        <a:t>Power Supply</a:t>
                      </a:r>
                      <a:endParaRPr lang="ko-KR" altLang="en-US" sz="1300" b="1" spc="-50">
                        <a:ln w="3175">
                          <a:noFill/>
                        </a:ln>
                        <a:latin typeface="+mn-ea"/>
                        <a:ea typeface="+mn-ea"/>
                      </a:endParaRPr>
                    </a:p>
                  </a:txBody>
                  <a:tcPr marL="21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500"/>
                        </a:spcAft>
                      </a:pPr>
                      <a:endParaRPr lang="en-US" altLang="ko-KR" sz="1400" b="0" spc="-50" baseline="30000">
                        <a:latin typeface="+mn-ea"/>
                        <a:ea typeface="+mn-ea"/>
                      </a:endParaRPr>
                    </a:p>
                  </a:txBody>
                  <a:tcPr marL="36000" marR="3600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spc="-50">
                          <a:ln w="3175">
                            <a:noFill/>
                          </a:ln>
                          <a:latin typeface="+mn-ea"/>
                          <a:ea typeface="+mn-ea"/>
                        </a:rPr>
                        <a:t>Power Demand</a:t>
                      </a:r>
                      <a:endParaRPr lang="ko-KR" altLang="en-US" sz="1300" b="1" spc="-50">
                        <a:ln w="3175">
                          <a:noFill/>
                        </a:ln>
                        <a:latin typeface="+mn-ea"/>
                        <a:ea typeface="+mn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005255"/>
                  </a:ext>
                </a:extLst>
              </a:tr>
              <a:tr h="13157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28600" indent="-228600" algn="l">
                        <a:spcAft>
                          <a:spcPts val="500"/>
                        </a:spcAft>
                        <a:buFont typeface="+mj-ea"/>
                        <a:buAutoNum type="circleNumDbPlain"/>
                      </a:pPr>
                      <a:r>
                        <a:rPr kumimoji="1" lang="en-US" altLang="ko-KR" sz="1200" b="0" spc="-5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Retirement of coal-fired power plants</a:t>
                      </a:r>
                    </a:p>
                    <a:p>
                      <a:pPr marL="228600" indent="-228600" algn="l">
                        <a:spcAft>
                          <a:spcPts val="500"/>
                        </a:spcAft>
                        <a:buFont typeface="+mj-ea"/>
                        <a:buAutoNum type="circleNumDbPlain"/>
                      </a:pPr>
                      <a:r>
                        <a:rPr kumimoji="1" lang="en-US" altLang="ko-KR" sz="1200" b="0" spc="-5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Nationwide expansion of solar PV</a:t>
                      </a:r>
                    </a:p>
                    <a:p>
                      <a:pPr marL="228600" indent="-228600" algn="l">
                        <a:spcAft>
                          <a:spcPts val="500"/>
                        </a:spcAft>
                        <a:buFont typeface="+mj-ea"/>
                        <a:buAutoNum type="circleNumDbPlain"/>
                      </a:pPr>
                      <a:r>
                        <a:rPr kumimoji="1" lang="en-US" altLang="ko-KR" sz="1200" b="0" spc="-5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</a:rPr>
                        <a:t>Power supply becomes spatially balanced</a:t>
                      </a:r>
                    </a:p>
                  </a:txBody>
                  <a:tcPr marL="72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500"/>
                        </a:spcAft>
                      </a:pPr>
                      <a:endParaRPr lang="en-US" altLang="ko-KR" sz="1200" b="0" spc="-50" baseline="30000">
                        <a:latin typeface="+mn-ea"/>
                        <a:ea typeface="+mn-ea"/>
                      </a:endParaRPr>
                    </a:p>
                  </a:txBody>
                  <a:tcPr marL="36000" marR="36000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28600" indent="-228600" algn="l">
                        <a:spcAft>
                          <a:spcPts val="500"/>
                        </a:spcAft>
                        <a:buFont typeface="+mj-ea"/>
                        <a:buAutoNum type="circleNumDbPlain"/>
                      </a:pPr>
                      <a:r>
                        <a:rPr kumimoji="1" lang="en-US" altLang="ko-KR" sz="1200" b="0" spc="-5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Population is assumed to remain concentrated in the capital region</a:t>
                      </a:r>
                      <a:endParaRPr kumimoji="1" lang="en-US" altLang="ko-KR" sz="1200" b="0" spc="-50" baseline="3000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+mn-ea"/>
                        <a:ea typeface="+mn-ea"/>
                        <a:cs typeface="Pretendard" panose="02000503000000020004" pitchFamily="50" charset="-127"/>
                      </a:endParaRPr>
                    </a:p>
                    <a:p>
                      <a:pPr marL="228600" indent="-228600" algn="l">
                        <a:spcAft>
                          <a:spcPts val="500"/>
                        </a:spcAft>
                        <a:buFont typeface="+mj-ea"/>
                        <a:buAutoNum type="circleNumDbPlain"/>
                      </a:pPr>
                      <a:r>
                        <a:rPr kumimoji="1" lang="en-US" altLang="ko-KR" sz="1200" b="0" spc="-5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EV adoption is concentrated in the capital region.</a:t>
                      </a:r>
                    </a:p>
                    <a:p>
                      <a:pPr marL="228600" indent="-228600" algn="l">
                        <a:spcAft>
                          <a:spcPts val="500"/>
                        </a:spcAft>
                        <a:buFont typeface="+mj-ea"/>
                        <a:buAutoNum type="circleNumDbPlain"/>
                      </a:pPr>
                      <a:r>
                        <a:rPr kumimoji="1" lang="en-US" altLang="ko-KR" sz="1200" b="0" spc="-5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+mn-ea"/>
                          <a:ea typeface="+mn-ea"/>
                          <a:cs typeface="Pretendard" panose="02000503000000020004" pitchFamily="50" charset="-127"/>
                        </a:rPr>
                        <a:t>Power demand from EVs remains spatially concentrated.</a:t>
                      </a:r>
                      <a:endParaRPr lang="en-US" altLang="ko-KR" sz="1200" b="0" spc="-50" baseline="30000">
                        <a:latin typeface="+mn-ea"/>
                        <a:ea typeface="+mn-ea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90489"/>
                  </a:ext>
                </a:extLst>
              </a:tr>
              <a:tr h="0">
                <a:tc gridSpan="2">
                  <a:txBody>
                    <a:bodyPr/>
                    <a:lstStyle/>
                    <a:p>
                      <a:pPr latinLnBrk="1"/>
                      <a:endParaRPr lang="ko-KR" altLang="en-US" sz="1400" b="1" u="sng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400" b="0" spc="-50" baseline="30000"/>
                    </a:p>
                  </a:txBody>
                  <a:tcPr marL="0" marR="0" marT="0" marB="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216029"/>
                  </a:ext>
                </a:extLst>
              </a:tr>
              <a:tr h="827188"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400" b="1" u="sng" kern="120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Implications</a:t>
                      </a:r>
                      <a:endParaRPr lang="ko-KR" altLang="en-US" sz="1400" b="1" u="sng"/>
                    </a:p>
                  </a:txBody>
                  <a:tcPr marL="216000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indent="0">
                        <a:spcAft>
                          <a:spcPts val="500"/>
                        </a:spcAft>
                        <a:buFontTx/>
                        <a:buNone/>
                      </a:pPr>
                      <a:r>
                        <a:rPr lang="en-US" altLang="ko-KR" sz="1400" b="0" kern="1200" spc="0" baseline="0">
                          <a:ln w="3175">
                            <a:noFill/>
                          </a:ln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Spatial coordination of power supply-demand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400" b="0" spc="0" baseline="0"/>
                        <a:t>Electrification does not necessarily worsen grid stress if supply becomes spatially distributed.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58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990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262626"/>
      </a:dk1>
      <a:lt1>
        <a:sysClr val="window" lastClr="FFFFFF"/>
      </a:lt1>
      <a:dk2>
        <a:srgbClr val="262626"/>
      </a:dk2>
      <a:lt2>
        <a:srgbClr val="EFEFEF"/>
      </a:lt2>
      <a:accent1>
        <a:srgbClr val="2D72BE"/>
      </a:accent1>
      <a:accent2>
        <a:srgbClr val="E15F5F"/>
      </a:accent2>
      <a:accent3>
        <a:srgbClr val="DA9D6D"/>
      </a:accent3>
      <a:accent4>
        <a:srgbClr val="009AB7"/>
      </a:accent4>
      <a:accent5>
        <a:srgbClr val="FF660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4524</TotalTime>
  <Words>3350</Words>
  <Application>Microsoft Office PowerPoint</Application>
  <PresentationFormat>와이드스크린</PresentationFormat>
  <Paragraphs>441</Paragraphs>
  <Slides>29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HY헤드라인M</vt:lpstr>
      <vt:lpstr>KoPub돋움체 Light</vt:lpstr>
      <vt:lpstr>맑은 고딕</vt:lpstr>
      <vt:lpstr>Arial</vt:lpstr>
      <vt:lpstr>Times New Roman</vt:lpstr>
      <vt:lpstr>Wingdings</vt:lpstr>
      <vt:lpstr>Office 테마</vt:lpstr>
      <vt:lpstr>Environment and Resource  Economics</vt:lpstr>
      <vt:lpstr>PowerPoint 프레젠테이션</vt:lpstr>
      <vt:lpstr>PowerPoint 프레젠테이션</vt:lpstr>
      <vt:lpstr>What is GCAM (Global Change Assessment Model)?</vt:lpstr>
      <vt:lpstr>Why GCAM?</vt:lpstr>
      <vt:lpstr>GCAM-Korea</vt:lpstr>
      <vt:lpstr>Data Science in GCAM-Korea</vt:lpstr>
      <vt:lpstr>Novelty of GCAM-Korea</vt:lpstr>
      <vt:lpstr>Power grid implications of electrification (2025)</vt:lpstr>
      <vt:lpstr>Spatial Analysis of solar PV (Jeon, 2025)</vt:lpstr>
      <vt:lpstr>Spatial Analysis of solar PV (Jeon, 2025)- Solar PV potential in Gyeonggi</vt:lpstr>
      <vt:lpstr>Bridging environment and energy</vt:lpstr>
      <vt:lpstr>수업개요</vt:lpstr>
      <vt:lpstr>Introduction</vt:lpstr>
      <vt:lpstr>Positive vs. normative economics</vt:lpstr>
      <vt:lpstr>What is environment economics?</vt:lpstr>
      <vt:lpstr>Various topics in environmental economics</vt:lpstr>
      <vt:lpstr>Various topics in environmental economics</vt:lpstr>
      <vt:lpstr>Environmental economics in everyday life</vt:lpstr>
      <vt:lpstr>Features in environmental economics</vt:lpstr>
      <vt:lpstr>Features in environmental economics</vt:lpstr>
      <vt:lpstr>Economics and  natural environment</vt:lpstr>
      <vt:lpstr>Interrelationship between economy and environment</vt:lpstr>
      <vt:lpstr>Laws of Thermodynamics</vt:lpstr>
      <vt:lpstr>Basic Terminology Related to Environmental Pollution</vt:lpstr>
      <vt:lpstr>Types of Pollutants</vt:lpstr>
      <vt:lpstr>Types of Pollutants</vt:lpstr>
      <vt:lpstr>Types of Pollutants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Minyoung Roh</dc:creator>
  <cp:lastModifiedBy>Seungho Jeon</cp:lastModifiedBy>
  <cp:revision>93</cp:revision>
  <dcterms:created xsi:type="dcterms:W3CDTF">2025-07-05T05:15:23Z</dcterms:created>
  <dcterms:modified xsi:type="dcterms:W3CDTF">2025-09-03T23:28:03Z</dcterms:modified>
</cp:coreProperties>
</file>